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5143500" cx="9144000"/>
  <p:notesSz cx="6858000" cy="9144000"/>
  <p:embeddedFontLst>
    <p:embeddedFont>
      <p:font typeface="Nunito"/>
      <p:regular r:id="rId57"/>
      <p:bold r:id="rId58"/>
      <p:italic r:id="rId59"/>
      <p:boldItalic r:id="rId60"/>
    </p:embeddedFont>
    <p:embeddedFont>
      <p:font typeface="Cambria Math"/>
      <p:regular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BE10912-1B92-4AE1-AB83-1578074F6C7D}">
  <a:tblStyle styleId="{4BE10912-1B92-4AE1-AB83-1578074F6C7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CambriaMath-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Nunit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Nunito-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Nunito-italic.fntdata"/><Relationship Id="rId14" Type="http://schemas.openxmlformats.org/officeDocument/2006/relationships/slide" Target="slides/slide8.xml"/><Relationship Id="rId58" Type="http://schemas.openxmlformats.org/officeDocument/2006/relationships/font" Target="fonts/Nunit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a9de38908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a9de38908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ab018c478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ab018c478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a9de38908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a9de38908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a8a96aec1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a8a96aec1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8a96aec1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8a96aec1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a8a96aec1b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a8a96aec1b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a8a96aec1b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a8a96aec1b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8a96aec1b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8a96aec1b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a8a96aec1b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a8a96aec1b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a278501f9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a278501f9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a9de38908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a9de38908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a278501f93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a278501f93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400">
                <a:solidFill>
                  <a:srgbClr val="233A44"/>
                </a:solidFill>
                <a:latin typeface="Calibri"/>
                <a:ea typeface="Calibri"/>
                <a:cs typeface="Calibri"/>
                <a:sym typeface="Calibri"/>
              </a:rPr>
              <a:t>Pictures are resized in preprocessing</a:t>
            </a:r>
            <a:endParaRPr sz="2400">
              <a:solidFill>
                <a:srgbClr val="233A44"/>
              </a:solidFill>
              <a:latin typeface="Calibri"/>
              <a:ea typeface="Calibri"/>
              <a:cs typeface="Calibri"/>
              <a:sym typeface="Calibri"/>
            </a:endParaRPr>
          </a:p>
          <a:p>
            <a:pPr indent="0" lvl="0" marL="0" rtl="0" algn="l">
              <a:spcBef>
                <a:spcPts val="16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a9de3890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a9de3890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a9de38908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a9de38908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a2a429360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a2a429360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ab6097bd87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ab6097bd8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ab6097bd87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ab6097bd87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a9de38908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a9de38908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ab6097bd87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ab6097bd87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a2a4293608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a2a4293608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a9de38908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a9de38908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a9de38908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a9de38908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dk1"/>
                </a:solidFill>
              </a:rPr>
              <a:t>https://www.freepik.com/premium-vector/tv-news-studio-with-broadcaster-breaking-world-background-vector-illustration_4325738.htm</a:t>
            </a:r>
            <a:endParaRPr sz="1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ab2d84ea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ab2d84ea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ab2d84ea7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ab2d84ea7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ab2d84ea7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ab2d84ea7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ab2d84ea7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ab2d84ea7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a9de38908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a9de38908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acc0d15be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acc0d15be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a2a4293608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a2a4293608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a2a429360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a2a429360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a2a4293608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a2a4293608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a2a4293608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a2a4293608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a2a429360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a2a429360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a9de38908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a9de38908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a2a4293608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a2a4293608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a9de38908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a9de38908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a290a04c2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a290a04c2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a9de38908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a9de38908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ab6097bd87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ab6097bd87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ab6097bd87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ab6097bd87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ad365a013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ad365a013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ad365a013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ad365a013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ad365a0131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ad365a0131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2a429360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a2a429360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ad365a0131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ad365a0131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2a429360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2a429360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9de38908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9de38908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2a429360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2a429360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a2a429360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a2a429360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81000" lvl="0" marL="457200" algn="ctr">
              <a:spcBef>
                <a:spcPts val="0"/>
              </a:spcBef>
              <a:spcAft>
                <a:spcPts val="0"/>
              </a:spcAft>
              <a:buSzPts val="24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SzPts val="24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SzPts val="24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SzPts val="24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SzPts val="24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SzPts val="24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24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81000" lvl="0" marL="457200">
              <a:lnSpc>
                <a:spcPct val="115000"/>
              </a:lnSpc>
              <a:spcBef>
                <a:spcPts val="0"/>
              </a:spcBef>
              <a:spcAft>
                <a:spcPts val="0"/>
              </a:spcAft>
              <a:buClr>
                <a:schemeClr val="dk2"/>
              </a:buClr>
              <a:buSzPts val="2400"/>
              <a:buFont typeface="Calibri"/>
              <a:buChar char="●"/>
              <a:defRPr sz="24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1.png"/><Relationship Id="rId11" Type="http://schemas.openxmlformats.org/officeDocument/2006/relationships/image" Target="../media/image13.png"/><Relationship Id="rId10" Type="http://schemas.openxmlformats.org/officeDocument/2006/relationships/image" Target="../media/image17.png"/><Relationship Id="rId12" Type="http://schemas.openxmlformats.org/officeDocument/2006/relationships/image" Target="../media/image4.png"/><Relationship Id="rId9"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9.png"/><Relationship Id="rId8"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34.png"/><Relationship Id="rId5"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1.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0.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2.png"/><Relationship Id="rId4" Type="http://schemas.openxmlformats.org/officeDocument/2006/relationships/image" Target="../media/image47.png"/><Relationship Id="rId5" Type="http://schemas.openxmlformats.org/officeDocument/2006/relationships/image" Target="../media/image45.png"/><Relationship Id="rId6" Type="http://schemas.openxmlformats.org/officeDocument/2006/relationships/image" Target="../media/image43.png"/><Relationship Id="rId7"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hyperlink" Target="https://www.americanpressinstitute.org/publications/reports/survey-research/how-people-use-twitter-news/single-page/" TargetMode="External"/><Relationship Id="rId6" Type="http://schemas.openxmlformats.org/officeDocument/2006/relationships/hyperlink" Target="https://www.sekkeistudio.com/blog/2016-weibo-user-research-report/"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doi.org/10.1145/3289600.3290994"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medium.com/towards-artificial-intelligence/the-architecture-and-implementation-of-vgg-16-b050e5a5920b"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3.png"/><Relationship Id="rId4" Type="http://schemas.openxmlformats.org/officeDocument/2006/relationships/image" Target="../media/image57.png"/><Relationship Id="rId5" Type="http://schemas.openxmlformats.org/officeDocument/2006/relationships/image" Target="../media/image46.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hyperlink" Target="https://www.bbc.com/news/election-us-2020-54838684" TargetMode="External"/><Relationship Id="rId7" Type="http://schemas.openxmlformats.org/officeDocument/2006/relationships/hyperlink" Target="https://www.bbc.com/news/election-us-2020-5481141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535400" y="1375725"/>
            <a:ext cx="7997700" cy="153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400"/>
              <a:t>Exploring Current Models on Visual Information for Fake News Detection</a:t>
            </a:r>
            <a:endParaRPr sz="3400"/>
          </a:p>
        </p:txBody>
      </p:sp>
      <p:sp>
        <p:nvSpPr>
          <p:cNvPr id="129" name="Google Shape;129;p13"/>
          <p:cNvSpPr txBox="1"/>
          <p:nvPr>
            <p:ph idx="1" type="subTitle"/>
          </p:nvPr>
        </p:nvSpPr>
        <p:spPr>
          <a:xfrm>
            <a:off x="1140950" y="2822025"/>
            <a:ext cx="6786600" cy="1984800"/>
          </a:xfrm>
          <a:prstGeom prst="rect">
            <a:avLst/>
          </a:prstGeom>
        </p:spPr>
        <p:txBody>
          <a:bodyPr anchorCtr="0" anchor="t" bIns="91425" lIns="91425" spcFirstLastPara="1" rIns="91425" wrap="square" tIns="91425">
            <a:noAutofit/>
          </a:bodyPr>
          <a:lstStyle/>
          <a:p>
            <a:pPr indent="457200" lvl="0" marL="1371600" rtl="0" algn="l">
              <a:spcBef>
                <a:spcPts val="0"/>
              </a:spcBef>
              <a:spcAft>
                <a:spcPts val="0"/>
              </a:spcAft>
              <a:buNone/>
            </a:pPr>
            <a:r>
              <a:rPr b="1" lang="en-GB" sz="1800"/>
              <a:t>   </a:t>
            </a:r>
            <a:r>
              <a:rPr b="1" lang="en-GB" sz="1800"/>
              <a:t>Group 14        Type: Implementation</a:t>
            </a:r>
            <a:endParaRPr b="1" sz="1800"/>
          </a:p>
          <a:p>
            <a:pPr indent="0" lvl="0" marL="0" rtl="0" algn="ctr">
              <a:spcBef>
                <a:spcPts val="0"/>
              </a:spcBef>
              <a:spcAft>
                <a:spcPts val="0"/>
              </a:spcAft>
              <a:buNone/>
            </a:pPr>
            <a:r>
              <a:rPr lang="en-GB"/>
              <a:t>CHENG, Tat Fan </a:t>
            </a:r>
            <a:endParaRPr/>
          </a:p>
          <a:p>
            <a:pPr indent="0" lvl="0" marL="0" rtl="0" algn="ctr">
              <a:spcBef>
                <a:spcPts val="0"/>
              </a:spcBef>
              <a:spcAft>
                <a:spcPts val="0"/>
              </a:spcAft>
              <a:buNone/>
            </a:pPr>
            <a:r>
              <a:rPr lang="en-GB"/>
              <a:t>GUPTA, Ayush</a:t>
            </a:r>
            <a:endParaRPr/>
          </a:p>
          <a:p>
            <a:pPr indent="0" lvl="0" marL="0" rtl="0" algn="ctr">
              <a:spcBef>
                <a:spcPts val="0"/>
              </a:spcBef>
              <a:spcAft>
                <a:spcPts val="0"/>
              </a:spcAft>
              <a:buNone/>
            </a:pPr>
            <a:r>
              <a:rPr lang="en-GB"/>
              <a:t> LIU, Songyu </a:t>
            </a:r>
            <a:endParaRPr/>
          </a:p>
          <a:p>
            <a:pPr indent="0" lvl="0" marL="0" rtl="0" algn="ctr">
              <a:spcBef>
                <a:spcPts val="0"/>
              </a:spcBef>
              <a:spcAft>
                <a:spcPts val="0"/>
              </a:spcAft>
              <a:buNone/>
            </a:pPr>
            <a:r>
              <a:rPr lang="en-GB"/>
              <a:t>LUNG, Kun Hung </a:t>
            </a:r>
            <a:endParaRPr/>
          </a:p>
          <a:p>
            <a:pPr indent="0" lvl="0" marL="0" rtl="0" algn="ctr">
              <a:spcBef>
                <a:spcPts val="0"/>
              </a:spcBef>
              <a:spcAft>
                <a:spcPts val="0"/>
              </a:spcAft>
              <a:buNone/>
            </a:pPr>
            <a:r>
              <a:rPr lang="en-GB"/>
              <a:t>YAN, Chiu Wai</a:t>
            </a:r>
            <a:endParaRPr/>
          </a:p>
        </p:txBody>
      </p:sp>
      <p:sp>
        <p:nvSpPr>
          <p:cNvPr id="130" name="Google Shape;130;p13"/>
          <p:cNvSpPr txBox="1"/>
          <p:nvPr/>
        </p:nvSpPr>
        <p:spPr>
          <a:xfrm>
            <a:off x="206675" y="4431675"/>
            <a:ext cx="964500" cy="505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CHENG Tat Fan</a:t>
            </a:r>
            <a:endParaRPr sz="1000">
              <a:latin typeface="Calibri"/>
              <a:ea typeface="Calibri"/>
              <a:cs typeface="Calibri"/>
              <a:sym typeface="Calibri"/>
            </a:endParaRPr>
          </a:p>
        </p:txBody>
      </p:sp>
      <p:sp>
        <p:nvSpPr>
          <p:cNvPr id="131" name="Google Shape;131;p13"/>
          <p:cNvSpPr txBox="1"/>
          <p:nvPr>
            <p:ph type="ctrTitle"/>
          </p:nvPr>
        </p:nvSpPr>
        <p:spPr>
          <a:xfrm>
            <a:off x="2044350" y="856075"/>
            <a:ext cx="5055300" cy="7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999999"/>
                </a:solidFill>
              </a:rPr>
              <a:t>COMP5331 Project</a:t>
            </a:r>
            <a:endParaRPr sz="2600">
              <a:solidFill>
                <a:srgbClr val="999999"/>
              </a:solidFill>
            </a:endParaRPr>
          </a:p>
        </p:txBody>
      </p:sp>
      <p:sp>
        <p:nvSpPr>
          <p:cNvPr id="132" name="Google Shape;132;p1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 - Objectives </a:t>
            </a:r>
            <a:endParaRPr/>
          </a:p>
        </p:txBody>
      </p:sp>
      <p:sp>
        <p:nvSpPr>
          <p:cNvPr id="243" name="Google Shape;243;p22"/>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Use MVNN to extract visual features from different domains and merge them using attention </a:t>
            </a:r>
            <a:endParaRPr/>
          </a:p>
          <a:p>
            <a:pPr indent="0" lvl="0" marL="0" rtl="0" algn="l">
              <a:spcBef>
                <a:spcPts val="1600"/>
              </a:spcBef>
              <a:spcAft>
                <a:spcPts val="1600"/>
              </a:spcAft>
              <a:buNone/>
            </a:pPr>
            <a:r>
              <a:rPr lang="en-GB"/>
              <a:t>Compare the performance of MVNN with other baselines</a:t>
            </a:r>
            <a:endParaRPr/>
          </a:p>
        </p:txBody>
      </p:sp>
      <p:sp>
        <p:nvSpPr>
          <p:cNvPr id="244" name="Google Shape;244;p22"/>
          <p:cNvSpPr txBox="1"/>
          <p:nvPr/>
        </p:nvSpPr>
        <p:spPr>
          <a:xfrm>
            <a:off x="206675" y="4431675"/>
            <a:ext cx="9645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LIU Songyu</a:t>
            </a:r>
            <a:endParaRPr sz="1000">
              <a:latin typeface="Calibri"/>
              <a:ea typeface="Calibri"/>
              <a:cs typeface="Calibri"/>
              <a:sym typeface="Calibri"/>
            </a:endParaRPr>
          </a:p>
        </p:txBody>
      </p:sp>
      <p:sp>
        <p:nvSpPr>
          <p:cNvPr id="245" name="Google Shape;245;p2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 - Objectives </a:t>
            </a:r>
            <a:endParaRPr/>
          </a:p>
          <a:p>
            <a:pPr indent="0" lvl="0" marL="0" rtl="0" algn="l">
              <a:spcBef>
                <a:spcPts val="0"/>
              </a:spcBef>
              <a:spcAft>
                <a:spcPts val="0"/>
              </a:spcAft>
              <a:buNone/>
            </a:pPr>
            <a:r>
              <a:t/>
            </a:r>
            <a:endParaRPr/>
          </a:p>
        </p:txBody>
      </p:sp>
      <p:sp>
        <p:nvSpPr>
          <p:cNvPr id="251" name="Google Shape;251;p2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Test the performance of the MVNN model with parts of it removed </a:t>
            </a:r>
            <a:endParaRPr/>
          </a:p>
          <a:p>
            <a:pPr indent="0" lvl="0" marL="0" rtl="0" algn="l">
              <a:spcBef>
                <a:spcPts val="1600"/>
              </a:spcBef>
              <a:spcAft>
                <a:spcPts val="1600"/>
              </a:spcAft>
              <a:buNone/>
            </a:pPr>
            <a:r>
              <a:rPr lang="en-GB"/>
              <a:t>Tune hyper parameters </a:t>
            </a:r>
            <a:endParaRPr/>
          </a:p>
        </p:txBody>
      </p:sp>
      <p:sp>
        <p:nvSpPr>
          <p:cNvPr id="252" name="Google Shape;252;p23"/>
          <p:cNvSpPr txBox="1"/>
          <p:nvPr/>
        </p:nvSpPr>
        <p:spPr>
          <a:xfrm>
            <a:off x="206675" y="4431675"/>
            <a:ext cx="9645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LIU Songyu</a:t>
            </a:r>
            <a:endParaRPr sz="1000">
              <a:latin typeface="Calibri"/>
              <a:ea typeface="Calibri"/>
              <a:cs typeface="Calibri"/>
              <a:sym typeface="Calibri"/>
            </a:endParaRPr>
          </a:p>
        </p:txBody>
      </p:sp>
      <p:sp>
        <p:nvSpPr>
          <p:cNvPr id="253" name="Google Shape;253;p2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Datasets </a:t>
            </a:r>
            <a:endParaRPr/>
          </a:p>
        </p:txBody>
      </p:sp>
      <p:sp>
        <p:nvSpPr>
          <p:cNvPr id="259" name="Google Shape;259;p2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a:t>Weibo Dataset (</a:t>
            </a:r>
            <a:r>
              <a:rPr lang="en-GB"/>
              <a:t>This is the one we used for training</a:t>
            </a:r>
            <a:r>
              <a:rPr lang="en-GB"/>
              <a:t>)</a:t>
            </a:r>
            <a:endParaRPr/>
          </a:p>
          <a:p>
            <a:pPr indent="-381000" lvl="0" marL="457200" rtl="0" algn="l">
              <a:spcBef>
                <a:spcPts val="0"/>
              </a:spcBef>
              <a:spcAft>
                <a:spcPts val="0"/>
              </a:spcAft>
              <a:buSzPts val="2400"/>
              <a:buChar char="-"/>
            </a:pPr>
            <a:r>
              <a:rPr lang="en-GB"/>
              <a:t>Twitter Dataset </a:t>
            </a:r>
            <a:r>
              <a:rPr lang="en-GB"/>
              <a:t>(not used)</a:t>
            </a:r>
            <a:endParaRPr/>
          </a:p>
        </p:txBody>
      </p:sp>
      <p:sp>
        <p:nvSpPr>
          <p:cNvPr id="260" name="Google Shape;260;p24"/>
          <p:cNvSpPr txBox="1"/>
          <p:nvPr/>
        </p:nvSpPr>
        <p:spPr>
          <a:xfrm>
            <a:off x="206675" y="4431675"/>
            <a:ext cx="9645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LIU Songyu</a:t>
            </a:r>
            <a:endParaRPr sz="1000">
              <a:latin typeface="Calibri"/>
              <a:ea typeface="Calibri"/>
              <a:cs typeface="Calibri"/>
              <a:sym typeface="Calibri"/>
            </a:endParaRPr>
          </a:p>
        </p:txBody>
      </p:sp>
      <p:sp>
        <p:nvSpPr>
          <p:cNvPr id="261" name="Google Shape;261;p2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Twitter Dataset</a:t>
            </a:r>
            <a:endParaRPr/>
          </a:p>
        </p:txBody>
      </p:sp>
      <p:sp>
        <p:nvSpPr>
          <p:cNvPr id="267" name="Google Shape;267;p2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152400" marR="152400" rtl="0" algn="l">
              <a:lnSpc>
                <a:spcPct val="145000"/>
              </a:lnSpc>
              <a:spcBef>
                <a:spcPts val="0"/>
              </a:spcBef>
              <a:spcAft>
                <a:spcPts val="0"/>
              </a:spcAft>
              <a:buNone/>
            </a:pPr>
            <a:r>
              <a:rPr lang="en-GB" sz="4200">
                <a:solidFill>
                  <a:srgbClr val="24292E"/>
                </a:solidFill>
                <a:latin typeface="Comic Sans MS"/>
                <a:ea typeface="Comic Sans MS"/>
                <a:cs typeface="Comic Sans MS"/>
                <a:sym typeface="Comic Sans MS"/>
              </a:rPr>
              <a:t>Roughly 350 </a:t>
            </a:r>
            <a:r>
              <a:rPr lang="en-GB" sz="4200">
                <a:latin typeface="Comic Sans MS"/>
                <a:ea typeface="Comic Sans MS"/>
                <a:cs typeface="Comic Sans MS"/>
                <a:sym typeface="Comic Sans MS"/>
              </a:rPr>
              <a:t>Images. </a:t>
            </a:r>
            <a:endParaRPr sz="4200">
              <a:latin typeface="Comic Sans MS"/>
              <a:ea typeface="Comic Sans MS"/>
              <a:cs typeface="Comic Sans MS"/>
              <a:sym typeface="Comic Sans MS"/>
            </a:endParaRPr>
          </a:p>
          <a:p>
            <a:pPr indent="0" lvl="0" marL="152400" marR="152400" rtl="0" algn="l">
              <a:lnSpc>
                <a:spcPct val="145000"/>
              </a:lnSpc>
              <a:spcBef>
                <a:spcPts val="1200"/>
              </a:spcBef>
              <a:spcAft>
                <a:spcPts val="1200"/>
              </a:spcAft>
              <a:buNone/>
            </a:pPr>
            <a:r>
              <a:rPr lang="en-GB" sz="4200">
                <a:latin typeface="Comic Sans MS"/>
                <a:ea typeface="Comic Sans MS"/>
                <a:cs typeface="Comic Sans MS"/>
                <a:sym typeface="Comic Sans MS"/>
              </a:rPr>
              <a:t>Too small for Deep learning</a:t>
            </a:r>
            <a:endParaRPr sz="4200">
              <a:latin typeface="Comic Sans MS"/>
              <a:ea typeface="Comic Sans MS"/>
              <a:cs typeface="Comic Sans MS"/>
              <a:sym typeface="Comic Sans MS"/>
            </a:endParaRPr>
          </a:p>
        </p:txBody>
      </p:sp>
      <p:sp>
        <p:nvSpPr>
          <p:cNvPr id="268" name="Google Shape;268;p25"/>
          <p:cNvSpPr txBox="1"/>
          <p:nvPr/>
        </p:nvSpPr>
        <p:spPr>
          <a:xfrm>
            <a:off x="206675" y="4431675"/>
            <a:ext cx="9645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LIU Songyu</a:t>
            </a:r>
            <a:endParaRPr sz="1000">
              <a:latin typeface="Calibri"/>
              <a:ea typeface="Calibri"/>
              <a:cs typeface="Calibri"/>
              <a:sym typeface="Calibri"/>
            </a:endParaRPr>
          </a:p>
        </p:txBody>
      </p:sp>
      <p:sp>
        <p:nvSpPr>
          <p:cNvPr id="269" name="Google Shape;269;p2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400">
                <a:solidFill>
                  <a:schemeClr val="dk2"/>
                </a:solidFill>
                <a:latin typeface="Calibri"/>
                <a:ea typeface="Calibri"/>
                <a:cs typeface="Calibri"/>
                <a:sym typeface="Calibri"/>
              </a:rPr>
              <a:t>MM17-WeiboRumorSet</a:t>
            </a:r>
            <a:endParaRPr/>
          </a:p>
        </p:txBody>
      </p:sp>
      <p:sp>
        <p:nvSpPr>
          <p:cNvPr id="275" name="Google Shape;275;p2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[nonrumor_images]: 5318 images.</a:t>
            </a:r>
            <a:endParaRPr/>
          </a:p>
          <a:p>
            <a:pPr indent="0" lvl="0" marL="0" rtl="0" algn="l">
              <a:spcBef>
                <a:spcPts val="1600"/>
              </a:spcBef>
              <a:spcAft>
                <a:spcPts val="0"/>
              </a:spcAft>
              <a:buNone/>
            </a:pPr>
            <a:r>
              <a:rPr lang="en-GB"/>
              <a:t>[rumor_images]: 7954 images.</a:t>
            </a:r>
            <a:endParaRPr/>
          </a:p>
          <a:p>
            <a:pPr indent="0" lvl="0" marL="0" rtl="0" algn="l">
              <a:spcBef>
                <a:spcPts val="1600"/>
              </a:spcBef>
              <a:spcAft>
                <a:spcPts val="0"/>
              </a:spcAft>
              <a:buNone/>
            </a:pPr>
            <a:r>
              <a:rPr lang="en-GB"/>
              <a:t>Total no. of images:  13272</a:t>
            </a:r>
            <a:endParaRPr/>
          </a:p>
          <a:p>
            <a:pPr indent="0" lvl="0" marL="0" rtl="0" algn="l">
              <a:spcBef>
                <a:spcPts val="1600"/>
              </a:spcBef>
              <a:spcAft>
                <a:spcPts val="0"/>
              </a:spcAft>
              <a:buNone/>
            </a:pPr>
            <a:r>
              <a:rPr lang="en-GB"/>
              <a:t>Large enough for Deep learning.</a:t>
            </a:r>
            <a:endParaRPr/>
          </a:p>
          <a:p>
            <a:pPr indent="0" lvl="0" marL="0" rtl="0" algn="l">
              <a:spcBef>
                <a:spcPts val="1600"/>
              </a:spcBef>
              <a:spcAft>
                <a:spcPts val="1600"/>
              </a:spcAft>
              <a:buNone/>
            </a:pPr>
            <a:r>
              <a:t/>
            </a:r>
            <a:endParaRPr/>
          </a:p>
        </p:txBody>
      </p:sp>
      <p:sp>
        <p:nvSpPr>
          <p:cNvPr id="276" name="Google Shape;276;p26"/>
          <p:cNvSpPr txBox="1"/>
          <p:nvPr/>
        </p:nvSpPr>
        <p:spPr>
          <a:xfrm>
            <a:off x="206675" y="4431675"/>
            <a:ext cx="9645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LIU Songyu</a:t>
            </a:r>
            <a:endParaRPr sz="1000">
              <a:latin typeface="Calibri"/>
              <a:ea typeface="Calibri"/>
              <a:cs typeface="Calibri"/>
              <a:sym typeface="Calibri"/>
            </a:endParaRPr>
          </a:p>
        </p:txBody>
      </p:sp>
      <p:sp>
        <p:nvSpPr>
          <p:cNvPr id="277" name="Google Shape;277;p2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Non rumor</a:t>
            </a:r>
            <a:endParaRPr/>
          </a:p>
        </p:txBody>
      </p:sp>
      <p:pic>
        <p:nvPicPr>
          <p:cNvPr id="283" name="Google Shape;283;p27"/>
          <p:cNvPicPr preferRelativeResize="0"/>
          <p:nvPr/>
        </p:nvPicPr>
        <p:blipFill>
          <a:blip r:embed="rId3">
            <a:alphaModFix/>
          </a:blip>
          <a:stretch>
            <a:fillRect/>
          </a:stretch>
        </p:blipFill>
        <p:spPr>
          <a:xfrm>
            <a:off x="2675625" y="684875"/>
            <a:ext cx="4133775" cy="4054275"/>
          </a:xfrm>
          <a:prstGeom prst="rect">
            <a:avLst/>
          </a:prstGeom>
          <a:noFill/>
          <a:ln>
            <a:noFill/>
          </a:ln>
        </p:spPr>
      </p:pic>
      <p:sp>
        <p:nvSpPr>
          <p:cNvPr id="284" name="Google Shape;284;p27"/>
          <p:cNvSpPr txBox="1"/>
          <p:nvPr/>
        </p:nvSpPr>
        <p:spPr>
          <a:xfrm>
            <a:off x="206675" y="4431675"/>
            <a:ext cx="9645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LIU Songyu</a:t>
            </a:r>
            <a:endParaRPr sz="1000">
              <a:latin typeface="Calibri"/>
              <a:ea typeface="Calibri"/>
              <a:cs typeface="Calibri"/>
              <a:sym typeface="Calibri"/>
            </a:endParaRPr>
          </a:p>
        </p:txBody>
      </p:sp>
      <p:sp>
        <p:nvSpPr>
          <p:cNvPr id="285" name="Google Shape;285;p2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28"/>
          <p:cNvPicPr preferRelativeResize="0"/>
          <p:nvPr/>
        </p:nvPicPr>
        <p:blipFill>
          <a:blip r:embed="rId3">
            <a:alphaModFix/>
          </a:blip>
          <a:stretch>
            <a:fillRect/>
          </a:stretch>
        </p:blipFill>
        <p:spPr>
          <a:xfrm>
            <a:off x="2278225" y="352550"/>
            <a:ext cx="4556475" cy="4468875"/>
          </a:xfrm>
          <a:prstGeom prst="rect">
            <a:avLst/>
          </a:prstGeom>
          <a:noFill/>
          <a:ln>
            <a:noFill/>
          </a:ln>
        </p:spPr>
      </p:pic>
      <p:sp>
        <p:nvSpPr>
          <p:cNvPr id="291" name="Google Shape;291;p28"/>
          <p:cNvSpPr txBox="1"/>
          <p:nvPr/>
        </p:nvSpPr>
        <p:spPr>
          <a:xfrm>
            <a:off x="206675" y="4431675"/>
            <a:ext cx="9645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LIU Songyu</a:t>
            </a:r>
            <a:endParaRPr sz="1000">
              <a:latin typeface="Calibri"/>
              <a:ea typeface="Calibri"/>
              <a:cs typeface="Calibri"/>
              <a:sym typeface="Calibri"/>
            </a:endParaRPr>
          </a:p>
        </p:txBody>
      </p:sp>
      <p:sp>
        <p:nvSpPr>
          <p:cNvPr id="292" name="Google Shape;292;p2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Rumor</a:t>
            </a:r>
            <a:endParaRPr/>
          </a:p>
          <a:p>
            <a:pPr indent="0" lvl="0" marL="0" rtl="0" algn="l">
              <a:spcBef>
                <a:spcPts val="0"/>
              </a:spcBef>
              <a:spcAft>
                <a:spcPts val="0"/>
              </a:spcAft>
              <a:buNone/>
            </a:pPr>
            <a:r>
              <a:t/>
            </a:r>
            <a:endParaRPr/>
          </a:p>
        </p:txBody>
      </p:sp>
      <p:pic>
        <p:nvPicPr>
          <p:cNvPr id="298" name="Google Shape;298;p29"/>
          <p:cNvPicPr preferRelativeResize="0"/>
          <p:nvPr/>
        </p:nvPicPr>
        <p:blipFill>
          <a:blip r:embed="rId3">
            <a:alphaModFix/>
          </a:blip>
          <a:stretch>
            <a:fillRect/>
          </a:stretch>
        </p:blipFill>
        <p:spPr>
          <a:xfrm>
            <a:off x="1118150" y="1523475"/>
            <a:ext cx="5040250" cy="3330550"/>
          </a:xfrm>
          <a:prstGeom prst="rect">
            <a:avLst/>
          </a:prstGeom>
          <a:noFill/>
          <a:ln>
            <a:noFill/>
          </a:ln>
        </p:spPr>
      </p:pic>
      <p:sp>
        <p:nvSpPr>
          <p:cNvPr id="299" name="Google Shape;299;p29"/>
          <p:cNvSpPr txBox="1"/>
          <p:nvPr/>
        </p:nvSpPr>
        <p:spPr>
          <a:xfrm>
            <a:off x="206675" y="4431675"/>
            <a:ext cx="9645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LIU Songyu</a:t>
            </a:r>
            <a:endParaRPr sz="1000">
              <a:latin typeface="Calibri"/>
              <a:ea typeface="Calibri"/>
              <a:cs typeface="Calibri"/>
              <a:sym typeface="Calibri"/>
            </a:endParaRPr>
          </a:p>
        </p:txBody>
      </p:sp>
      <p:sp>
        <p:nvSpPr>
          <p:cNvPr id="300" name="Google Shape;300;p2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30"/>
          <p:cNvPicPr preferRelativeResize="0"/>
          <p:nvPr/>
        </p:nvPicPr>
        <p:blipFill>
          <a:blip r:embed="rId3">
            <a:alphaModFix/>
          </a:blip>
          <a:stretch>
            <a:fillRect/>
          </a:stretch>
        </p:blipFill>
        <p:spPr>
          <a:xfrm>
            <a:off x="2667000" y="766763"/>
            <a:ext cx="3810000" cy="3609975"/>
          </a:xfrm>
          <a:prstGeom prst="rect">
            <a:avLst/>
          </a:prstGeom>
          <a:noFill/>
          <a:ln>
            <a:noFill/>
          </a:ln>
        </p:spPr>
      </p:pic>
      <p:sp>
        <p:nvSpPr>
          <p:cNvPr id="306" name="Google Shape;306;p30"/>
          <p:cNvSpPr txBox="1"/>
          <p:nvPr/>
        </p:nvSpPr>
        <p:spPr>
          <a:xfrm>
            <a:off x="206675" y="4431675"/>
            <a:ext cx="9645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LIU Songyu</a:t>
            </a:r>
            <a:endParaRPr sz="1000">
              <a:latin typeface="Calibri"/>
              <a:ea typeface="Calibri"/>
              <a:cs typeface="Calibri"/>
              <a:sym typeface="Calibri"/>
            </a:endParaRPr>
          </a:p>
        </p:txBody>
      </p:sp>
      <p:sp>
        <p:nvSpPr>
          <p:cNvPr id="307" name="Google Shape;307;p3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1"/>
          <p:cNvPicPr preferRelativeResize="0"/>
          <p:nvPr/>
        </p:nvPicPr>
        <p:blipFill>
          <a:blip r:embed="rId3">
            <a:alphaModFix/>
          </a:blip>
          <a:stretch>
            <a:fillRect/>
          </a:stretch>
        </p:blipFill>
        <p:spPr>
          <a:xfrm>
            <a:off x="1369725" y="1271603"/>
            <a:ext cx="5735925" cy="3498900"/>
          </a:xfrm>
          <a:prstGeom prst="rect">
            <a:avLst/>
          </a:prstGeom>
          <a:noFill/>
          <a:ln>
            <a:noFill/>
          </a:ln>
        </p:spPr>
      </p:pic>
      <p:sp>
        <p:nvSpPr>
          <p:cNvPr id="313" name="Google Shape;313;p31"/>
          <p:cNvSpPr txBox="1"/>
          <p:nvPr/>
        </p:nvSpPr>
        <p:spPr>
          <a:xfrm>
            <a:off x="206675" y="4431675"/>
            <a:ext cx="9645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LIU Songyu</a:t>
            </a:r>
            <a:endParaRPr sz="1000">
              <a:latin typeface="Calibri"/>
              <a:ea typeface="Calibri"/>
              <a:cs typeface="Calibri"/>
              <a:sym typeface="Calibri"/>
            </a:endParaRPr>
          </a:p>
        </p:txBody>
      </p:sp>
      <p:sp>
        <p:nvSpPr>
          <p:cNvPr id="314" name="Google Shape;314;p3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138" name="Google Shape;138;p1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a:t>Introduction &amp; Dataset</a:t>
            </a:r>
            <a:endParaRPr/>
          </a:p>
          <a:p>
            <a:pPr indent="-317500" lvl="1" marL="914400" rtl="0" algn="l">
              <a:spcBef>
                <a:spcPts val="0"/>
              </a:spcBef>
              <a:spcAft>
                <a:spcPts val="0"/>
              </a:spcAft>
              <a:buSzPts val="1400"/>
              <a:buChar char="-"/>
            </a:pPr>
            <a:r>
              <a:rPr lang="en-GB" sz="1400"/>
              <a:t>Background, Previous work, Objectives, Datasets </a:t>
            </a:r>
            <a:endParaRPr sz="1400"/>
          </a:p>
          <a:p>
            <a:pPr indent="-381000" lvl="0" marL="457200" rtl="0" algn="l">
              <a:spcBef>
                <a:spcPts val="0"/>
              </a:spcBef>
              <a:spcAft>
                <a:spcPts val="0"/>
              </a:spcAft>
              <a:buSzPts val="2400"/>
              <a:buChar char="-"/>
            </a:pPr>
            <a:r>
              <a:rPr lang="en-GB"/>
              <a:t>Implementation &amp; Results</a:t>
            </a:r>
            <a:endParaRPr/>
          </a:p>
          <a:p>
            <a:pPr indent="-311150" lvl="1" marL="914400" rtl="0" algn="l">
              <a:spcBef>
                <a:spcPts val="0"/>
              </a:spcBef>
              <a:spcAft>
                <a:spcPts val="0"/>
              </a:spcAft>
              <a:buSzPts val="1300"/>
              <a:buChar char="-"/>
            </a:pPr>
            <a:r>
              <a:rPr lang="en-GB" sz="1300"/>
              <a:t>Baseline models, the full MVNN model and its child models</a:t>
            </a:r>
            <a:endParaRPr sz="1300"/>
          </a:p>
          <a:p>
            <a:pPr indent="-381000" lvl="0" marL="457200" rtl="0" algn="l">
              <a:spcBef>
                <a:spcPts val="0"/>
              </a:spcBef>
              <a:spcAft>
                <a:spcPts val="0"/>
              </a:spcAft>
              <a:buSzPts val="2400"/>
              <a:buChar char="-"/>
            </a:pPr>
            <a:r>
              <a:rPr lang="en-GB"/>
              <a:t>Conclusion</a:t>
            </a:r>
            <a:endParaRPr/>
          </a:p>
        </p:txBody>
      </p:sp>
      <p:sp>
        <p:nvSpPr>
          <p:cNvPr id="139" name="Google Shape;139;p14"/>
          <p:cNvSpPr txBox="1"/>
          <p:nvPr/>
        </p:nvSpPr>
        <p:spPr>
          <a:xfrm>
            <a:off x="206675" y="4431675"/>
            <a:ext cx="9645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CHENG Tat Fan</a:t>
            </a:r>
            <a:endParaRPr sz="1000">
              <a:latin typeface="Calibri"/>
              <a:ea typeface="Calibri"/>
              <a:cs typeface="Calibri"/>
              <a:sym typeface="Calibri"/>
            </a:endParaRPr>
          </a:p>
        </p:txBody>
      </p:sp>
      <p:sp>
        <p:nvSpPr>
          <p:cNvPr id="140" name="Google Shape;140;p1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32"/>
          <p:cNvPicPr preferRelativeResize="0"/>
          <p:nvPr/>
        </p:nvPicPr>
        <p:blipFill>
          <a:blip r:embed="rId3">
            <a:alphaModFix/>
          </a:blip>
          <a:stretch>
            <a:fillRect/>
          </a:stretch>
        </p:blipFill>
        <p:spPr>
          <a:xfrm>
            <a:off x="2865537" y="0"/>
            <a:ext cx="3412927" cy="5143500"/>
          </a:xfrm>
          <a:prstGeom prst="rect">
            <a:avLst/>
          </a:prstGeom>
          <a:noFill/>
          <a:ln>
            <a:noFill/>
          </a:ln>
        </p:spPr>
      </p:pic>
      <p:sp>
        <p:nvSpPr>
          <p:cNvPr id="320" name="Google Shape;320;p32"/>
          <p:cNvSpPr txBox="1"/>
          <p:nvPr/>
        </p:nvSpPr>
        <p:spPr>
          <a:xfrm>
            <a:off x="206675" y="4431675"/>
            <a:ext cx="9645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LIU Songyu</a:t>
            </a:r>
            <a:endParaRPr sz="1000">
              <a:latin typeface="Calibri"/>
              <a:ea typeface="Calibri"/>
              <a:cs typeface="Calibri"/>
              <a:sym typeface="Calibri"/>
            </a:endParaRPr>
          </a:p>
        </p:txBody>
      </p:sp>
      <p:sp>
        <p:nvSpPr>
          <p:cNvPr id="321" name="Google Shape;321;p3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Methodology - Implementation</a:t>
            </a:r>
            <a:endParaRPr/>
          </a:p>
        </p:txBody>
      </p:sp>
      <p:sp>
        <p:nvSpPr>
          <p:cNvPr id="327" name="Google Shape;327;p3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a:t>Python, Google Colab GPU</a:t>
            </a:r>
            <a:endParaRPr/>
          </a:p>
          <a:p>
            <a:pPr indent="-381000" lvl="0" marL="457200" rtl="0" algn="l">
              <a:spcBef>
                <a:spcPts val="0"/>
              </a:spcBef>
              <a:spcAft>
                <a:spcPts val="0"/>
              </a:spcAft>
              <a:buSzPts val="2400"/>
              <a:buChar char="-"/>
            </a:pPr>
            <a:r>
              <a:rPr lang="en-GB"/>
              <a:t>Baseline Models</a:t>
            </a:r>
            <a:endParaRPr/>
          </a:p>
          <a:p>
            <a:pPr indent="-323850" lvl="1" marL="914400" rtl="0" algn="l">
              <a:spcBef>
                <a:spcPts val="0"/>
              </a:spcBef>
              <a:spcAft>
                <a:spcPts val="0"/>
              </a:spcAft>
              <a:buSzPts val="1500"/>
              <a:buChar char="-"/>
            </a:pPr>
            <a:r>
              <a:rPr lang="en-GB" sz="1500"/>
              <a:t>VGG-16	VGG-19</a:t>
            </a:r>
            <a:endParaRPr sz="1500"/>
          </a:p>
          <a:p>
            <a:pPr indent="-381000" lvl="0" marL="457200" rtl="0" algn="l">
              <a:spcBef>
                <a:spcPts val="0"/>
              </a:spcBef>
              <a:spcAft>
                <a:spcPts val="0"/>
              </a:spcAft>
              <a:buSzPts val="2400"/>
              <a:buChar char="-"/>
            </a:pPr>
            <a:r>
              <a:rPr lang="en-GB"/>
              <a:t>Simple Sequential model of CNN</a:t>
            </a:r>
            <a:endParaRPr/>
          </a:p>
          <a:p>
            <a:pPr indent="-381000" lvl="0" marL="457200" rtl="0" algn="l">
              <a:spcBef>
                <a:spcPts val="0"/>
              </a:spcBef>
              <a:spcAft>
                <a:spcPts val="0"/>
              </a:spcAft>
              <a:buSzPts val="2400"/>
              <a:buChar char="-"/>
            </a:pPr>
            <a:r>
              <a:rPr lang="en-GB"/>
              <a:t>MVNN based models from paper [1]</a:t>
            </a:r>
            <a:endParaRPr/>
          </a:p>
          <a:p>
            <a:pPr indent="-330200" lvl="1" marL="914400" rtl="0" algn="l">
              <a:spcBef>
                <a:spcPts val="0"/>
              </a:spcBef>
              <a:spcAft>
                <a:spcPts val="0"/>
              </a:spcAft>
              <a:buSzPts val="1600"/>
              <a:buChar char="-"/>
            </a:pPr>
            <a:r>
              <a:rPr lang="en-GB" sz="1600"/>
              <a:t>Frequency based	- Attention</a:t>
            </a:r>
            <a:endParaRPr sz="1600"/>
          </a:p>
          <a:p>
            <a:pPr indent="-330200" lvl="1" marL="914400" rtl="0" algn="l">
              <a:spcBef>
                <a:spcPts val="0"/>
              </a:spcBef>
              <a:spcAft>
                <a:spcPts val="0"/>
              </a:spcAft>
              <a:buSzPts val="1600"/>
              <a:buChar char="-"/>
            </a:pPr>
            <a:r>
              <a:rPr lang="en-GB" sz="1600"/>
              <a:t>Pixel based		- Full MVNN</a:t>
            </a:r>
            <a:endParaRPr sz="1600"/>
          </a:p>
        </p:txBody>
      </p:sp>
      <p:sp>
        <p:nvSpPr>
          <p:cNvPr id="328" name="Google Shape;328;p33"/>
          <p:cNvSpPr txBox="1"/>
          <p:nvPr/>
        </p:nvSpPr>
        <p:spPr>
          <a:xfrm>
            <a:off x="209950" y="4363775"/>
            <a:ext cx="9408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GUPTA Ayush</a:t>
            </a:r>
            <a:endParaRPr sz="1000">
              <a:latin typeface="Calibri"/>
              <a:ea typeface="Calibri"/>
              <a:cs typeface="Calibri"/>
              <a:sym typeface="Calibri"/>
            </a:endParaRPr>
          </a:p>
        </p:txBody>
      </p:sp>
      <p:sp>
        <p:nvSpPr>
          <p:cNvPr id="329" name="Google Shape;329;p3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Baseline Models</a:t>
            </a:r>
            <a:endParaRPr/>
          </a:p>
        </p:txBody>
      </p:sp>
      <p:sp>
        <p:nvSpPr>
          <p:cNvPr id="335" name="Google Shape;335;p3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a:t>VGG-16</a:t>
            </a:r>
            <a:endParaRPr/>
          </a:p>
          <a:p>
            <a:pPr indent="-381000" lvl="0" marL="457200" rtl="0" algn="l">
              <a:spcBef>
                <a:spcPts val="0"/>
              </a:spcBef>
              <a:spcAft>
                <a:spcPts val="0"/>
              </a:spcAft>
              <a:buSzPts val="2400"/>
              <a:buChar char="-"/>
            </a:pPr>
            <a:r>
              <a:rPr lang="en-GB"/>
              <a:t>VGG-19</a:t>
            </a:r>
            <a:endParaRPr/>
          </a:p>
          <a:p>
            <a:pPr indent="-381000" lvl="0" marL="457200" rtl="0" algn="l">
              <a:spcBef>
                <a:spcPts val="0"/>
              </a:spcBef>
              <a:spcAft>
                <a:spcPts val="0"/>
              </a:spcAft>
              <a:buSzPts val="2400"/>
              <a:buChar char="-"/>
            </a:pPr>
            <a:r>
              <a:rPr lang="en-GB"/>
              <a:t>Sequential model of CNN</a:t>
            </a:r>
            <a:endParaRPr/>
          </a:p>
        </p:txBody>
      </p:sp>
      <p:sp>
        <p:nvSpPr>
          <p:cNvPr id="336" name="Google Shape;336;p34"/>
          <p:cNvSpPr txBox="1"/>
          <p:nvPr/>
        </p:nvSpPr>
        <p:spPr>
          <a:xfrm>
            <a:off x="209950" y="4363775"/>
            <a:ext cx="9408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GUPTA Ayush</a:t>
            </a:r>
            <a:endParaRPr sz="1000">
              <a:latin typeface="Calibri"/>
              <a:ea typeface="Calibri"/>
              <a:cs typeface="Calibri"/>
              <a:sym typeface="Calibri"/>
            </a:endParaRPr>
          </a:p>
        </p:txBody>
      </p:sp>
      <p:sp>
        <p:nvSpPr>
          <p:cNvPr id="337" name="Google Shape;337;p3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Baseline Models </a:t>
            </a:r>
            <a:endParaRPr/>
          </a:p>
        </p:txBody>
      </p:sp>
      <p:sp>
        <p:nvSpPr>
          <p:cNvPr id="343" name="Google Shape;343;p3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a:t>VGG-16  &amp; VGG-19 - popular models</a:t>
            </a:r>
            <a:endParaRPr/>
          </a:p>
          <a:p>
            <a:pPr indent="-381000" lvl="0" marL="457200" rtl="0" algn="l">
              <a:spcBef>
                <a:spcPts val="0"/>
              </a:spcBef>
              <a:spcAft>
                <a:spcPts val="0"/>
              </a:spcAft>
              <a:buSzPts val="2400"/>
              <a:buChar char="-"/>
            </a:pPr>
            <a:r>
              <a:rPr lang="en-GB"/>
              <a:t>Pre-trained on ImageNet</a:t>
            </a:r>
            <a:endParaRPr/>
          </a:p>
          <a:p>
            <a:pPr indent="-381000" lvl="0" marL="457200" rtl="0" algn="l">
              <a:spcBef>
                <a:spcPts val="0"/>
              </a:spcBef>
              <a:spcAft>
                <a:spcPts val="0"/>
              </a:spcAft>
              <a:buSzPts val="2400"/>
              <a:buChar char="-"/>
            </a:pPr>
            <a:r>
              <a:rPr lang="en-GB"/>
              <a:t>Fine tuned on Weibo data set</a:t>
            </a:r>
            <a:endParaRPr b="1"/>
          </a:p>
        </p:txBody>
      </p:sp>
      <p:sp>
        <p:nvSpPr>
          <p:cNvPr id="344" name="Google Shape;344;p35"/>
          <p:cNvSpPr txBox="1"/>
          <p:nvPr/>
        </p:nvSpPr>
        <p:spPr>
          <a:xfrm>
            <a:off x="209950" y="4363775"/>
            <a:ext cx="9408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GUPTA Ayush</a:t>
            </a:r>
            <a:endParaRPr sz="1000">
              <a:latin typeface="Calibri"/>
              <a:ea typeface="Calibri"/>
              <a:cs typeface="Calibri"/>
              <a:sym typeface="Calibri"/>
            </a:endParaRPr>
          </a:p>
        </p:txBody>
      </p:sp>
      <p:sp>
        <p:nvSpPr>
          <p:cNvPr id="345" name="Google Shape;345;p3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Baseline Model - VGG-16</a:t>
            </a:r>
            <a:endParaRPr/>
          </a:p>
        </p:txBody>
      </p:sp>
      <p:sp>
        <p:nvSpPr>
          <p:cNvPr id="351" name="Google Shape;351;p36"/>
          <p:cNvSpPr txBox="1"/>
          <p:nvPr/>
        </p:nvSpPr>
        <p:spPr>
          <a:xfrm>
            <a:off x="209950" y="4363775"/>
            <a:ext cx="9408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GUPTA Ayush</a:t>
            </a:r>
            <a:endParaRPr sz="1000">
              <a:latin typeface="Calibri"/>
              <a:ea typeface="Calibri"/>
              <a:cs typeface="Calibri"/>
              <a:sym typeface="Calibri"/>
            </a:endParaRPr>
          </a:p>
        </p:txBody>
      </p:sp>
      <p:pic>
        <p:nvPicPr>
          <p:cNvPr id="352" name="Google Shape;352;p36"/>
          <p:cNvPicPr preferRelativeResize="0"/>
          <p:nvPr/>
        </p:nvPicPr>
        <p:blipFill>
          <a:blip r:embed="rId3">
            <a:alphaModFix/>
          </a:blip>
          <a:stretch>
            <a:fillRect/>
          </a:stretch>
        </p:blipFill>
        <p:spPr>
          <a:xfrm>
            <a:off x="2069575" y="1451525"/>
            <a:ext cx="5362801" cy="3406950"/>
          </a:xfrm>
          <a:prstGeom prst="rect">
            <a:avLst/>
          </a:prstGeom>
          <a:noFill/>
          <a:ln>
            <a:noFill/>
          </a:ln>
        </p:spPr>
      </p:pic>
      <p:sp>
        <p:nvSpPr>
          <p:cNvPr id="353" name="Google Shape;353;p36"/>
          <p:cNvSpPr txBox="1"/>
          <p:nvPr/>
        </p:nvSpPr>
        <p:spPr>
          <a:xfrm>
            <a:off x="5782325" y="4550525"/>
            <a:ext cx="24492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alibri"/>
                <a:ea typeface="Calibri"/>
                <a:cs typeface="Calibri"/>
                <a:sym typeface="Calibri"/>
              </a:rPr>
              <a:t>Image from Researchgate.net</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354" name="Google Shape;354;p3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Baseline Model - VGG-16</a:t>
            </a:r>
            <a:endParaRPr/>
          </a:p>
        </p:txBody>
      </p:sp>
      <p:sp>
        <p:nvSpPr>
          <p:cNvPr id="360" name="Google Shape;360;p37"/>
          <p:cNvSpPr txBox="1"/>
          <p:nvPr/>
        </p:nvSpPr>
        <p:spPr>
          <a:xfrm>
            <a:off x="209950" y="4363775"/>
            <a:ext cx="9408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GUPTA Ayush</a:t>
            </a:r>
            <a:endParaRPr sz="1000">
              <a:latin typeface="Calibri"/>
              <a:ea typeface="Calibri"/>
              <a:cs typeface="Calibri"/>
              <a:sym typeface="Calibri"/>
            </a:endParaRPr>
          </a:p>
        </p:txBody>
      </p:sp>
      <p:sp>
        <p:nvSpPr>
          <p:cNvPr id="361" name="Google Shape;361;p37"/>
          <p:cNvSpPr txBox="1"/>
          <p:nvPr/>
        </p:nvSpPr>
        <p:spPr>
          <a:xfrm>
            <a:off x="5782325" y="4550525"/>
            <a:ext cx="24492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alibri"/>
                <a:ea typeface="Calibri"/>
                <a:cs typeface="Calibri"/>
                <a:sym typeface="Calibri"/>
              </a:rPr>
              <a:t>Image from Researchgate.net</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362" name="Google Shape;362;p37"/>
          <p:cNvPicPr preferRelativeResize="0"/>
          <p:nvPr/>
        </p:nvPicPr>
        <p:blipFill>
          <a:blip r:embed="rId3">
            <a:alphaModFix/>
          </a:blip>
          <a:stretch>
            <a:fillRect/>
          </a:stretch>
        </p:blipFill>
        <p:spPr>
          <a:xfrm>
            <a:off x="1212900" y="1656125"/>
            <a:ext cx="6319835" cy="2445525"/>
          </a:xfrm>
          <a:prstGeom prst="rect">
            <a:avLst/>
          </a:prstGeom>
          <a:noFill/>
          <a:ln>
            <a:noFill/>
          </a:ln>
        </p:spPr>
      </p:pic>
      <p:sp>
        <p:nvSpPr>
          <p:cNvPr id="363" name="Google Shape;363;p3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Simple Sequential model of CNN</a:t>
            </a:r>
            <a:endParaRPr/>
          </a:p>
        </p:txBody>
      </p:sp>
      <p:sp>
        <p:nvSpPr>
          <p:cNvPr id="369" name="Google Shape;369;p3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a:t>Simplified version of VGG-16</a:t>
            </a:r>
            <a:endParaRPr/>
          </a:p>
          <a:p>
            <a:pPr indent="-381000" lvl="0" marL="457200" rtl="0" algn="l">
              <a:spcBef>
                <a:spcPts val="0"/>
              </a:spcBef>
              <a:spcAft>
                <a:spcPts val="0"/>
              </a:spcAft>
              <a:buSzPts val="2400"/>
              <a:buChar char="-"/>
            </a:pPr>
            <a:r>
              <a:rPr lang="en-GB"/>
              <a:t>2D CNN, ReLu activation, </a:t>
            </a:r>
            <a:endParaRPr/>
          </a:p>
          <a:p>
            <a:pPr indent="-381000" lvl="0" marL="457200" rtl="0" algn="l">
              <a:spcBef>
                <a:spcPts val="0"/>
              </a:spcBef>
              <a:spcAft>
                <a:spcPts val="0"/>
              </a:spcAft>
              <a:buSzPts val="2400"/>
              <a:buChar char="-"/>
            </a:pPr>
            <a:r>
              <a:rPr lang="en-GB"/>
              <a:t>Batch Normalization, MaxPooling2D, Dropout layers</a:t>
            </a:r>
            <a:endParaRPr/>
          </a:p>
          <a:p>
            <a:pPr indent="-381000" lvl="0" marL="457200" rtl="0" algn="l">
              <a:spcBef>
                <a:spcPts val="0"/>
              </a:spcBef>
              <a:spcAft>
                <a:spcPts val="0"/>
              </a:spcAft>
              <a:buSzPts val="2400"/>
              <a:buChar char="-"/>
            </a:pPr>
            <a:r>
              <a:rPr lang="en-GB"/>
              <a:t>Fully Connected layer</a:t>
            </a:r>
            <a:endParaRPr/>
          </a:p>
        </p:txBody>
      </p:sp>
      <p:sp>
        <p:nvSpPr>
          <p:cNvPr id="370" name="Google Shape;370;p38"/>
          <p:cNvSpPr txBox="1"/>
          <p:nvPr/>
        </p:nvSpPr>
        <p:spPr>
          <a:xfrm>
            <a:off x="209950" y="4363775"/>
            <a:ext cx="9408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GUPTA Ayush</a:t>
            </a:r>
            <a:endParaRPr sz="1000">
              <a:latin typeface="Calibri"/>
              <a:ea typeface="Calibri"/>
              <a:cs typeface="Calibri"/>
              <a:sym typeface="Calibri"/>
            </a:endParaRPr>
          </a:p>
        </p:txBody>
      </p:sp>
      <p:sp>
        <p:nvSpPr>
          <p:cNvPr id="371" name="Google Shape;371;p3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Simple Sequential model of CNN</a:t>
            </a:r>
            <a:endParaRPr/>
          </a:p>
        </p:txBody>
      </p:sp>
      <p:sp>
        <p:nvSpPr>
          <p:cNvPr id="377" name="Google Shape;377;p3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n-GB" sz="1300"/>
              <a:t>Architecture:</a:t>
            </a:r>
            <a:endParaRPr b="1" sz="1300"/>
          </a:p>
          <a:p>
            <a:pPr indent="-311150" lvl="0" marL="457200" rtl="0" algn="l">
              <a:spcBef>
                <a:spcPts val="0"/>
              </a:spcBef>
              <a:spcAft>
                <a:spcPts val="0"/>
              </a:spcAft>
              <a:buSzPts val="1300"/>
              <a:buChar char="-"/>
            </a:pPr>
            <a:r>
              <a:rPr lang="en-GB" sz="1300"/>
              <a:t>Conv2D,	 BatchNorm,    MaxPool2D, Dropout,    Conv2D,    BatchNorm, MaxPool2D, Dropout</a:t>
            </a:r>
            <a:endParaRPr sz="1200"/>
          </a:p>
          <a:p>
            <a:pPr indent="-311150" lvl="0" marL="457200" rtl="0" algn="l">
              <a:spcBef>
                <a:spcPts val="0"/>
              </a:spcBef>
              <a:spcAft>
                <a:spcPts val="0"/>
              </a:spcAft>
              <a:buSzPts val="1300"/>
              <a:buChar char="-"/>
            </a:pPr>
            <a:r>
              <a:rPr lang="en-GB" sz="1300"/>
              <a:t>126*126*32, 126*126*32, 63*63*32,    63*63*32, 61*61*64, 61*61*64,    30*30*64,    30*30*64</a:t>
            </a:r>
            <a:endParaRPr sz="1300"/>
          </a:p>
          <a:p>
            <a:pPr indent="-311150" lvl="0" marL="457200" rtl="0" algn="l">
              <a:spcBef>
                <a:spcPts val="0"/>
              </a:spcBef>
              <a:spcAft>
                <a:spcPts val="0"/>
              </a:spcAft>
              <a:buSzPts val="1300"/>
              <a:buChar char="-"/>
            </a:pPr>
            <a:r>
              <a:t/>
            </a:r>
            <a:endParaRPr sz="1300"/>
          </a:p>
          <a:p>
            <a:pPr indent="-311150" lvl="0" marL="457200" rtl="0" algn="l">
              <a:spcBef>
                <a:spcPts val="0"/>
              </a:spcBef>
              <a:spcAft>
                <a:spcPts val="0"/>
              </a:spcAft>
              <a:buSzPts val="1300"/>
              <a:buChar char="-"/>
            </a:pPr>
            <a:r>
              <a:rPr lang="en-GB" sz="1300"/>
              <a:t>Fully Connected (FC) - Flatten,  Dense, BatchNorm, Dropout, Dense</a:t>
            </a:r>
            <a:endParaRPr sz="1300"/>
          </a:p>
          <a:p>
            <a:pPr indent="-311150" lvl="0" marL="457200" rtl="0" algn="l">
              <a:spcBef>
                <a:spcPts val="0"/>
              </a:spcBef>
              <a:spcAft>
                <a:spcPts val="0"/>
              </a:spcAft>
              <a:buSzPts val="1300"/>
              <a:buChar char="-"/>
            </a:pPr>
            <a:r>
              <a:rPr lang="en-GB" sz="1300"/>
              <a:t>No.:			    57600,   512,     512,               512,          512</a:t>
            </a:r>
            <a:endParaRPr sz="1300"/>
          </a:p>
          <a:p>
            <a:pPr indent="-311150" lvl="0" marL="457200" rtl="0" algn="l">
              <a:spcBef>
                <a:spcPts val="0"/>
              </a:spcBef>
              <a:spcAft>
                <a:spcPts val="0"/>
              </a:spcAft>
              <a:buSzPts val="1300"/>
              <a:buChar char="-"/>
            </a:pPr>
            <a:r>
              <a:t/>
            </a:r>
            <a:endParaRPr sz="1300"/>
          </a:p>
          <a:p>
            <a:pPr indent="-361950" lvl="0" marL="457200" rtl="0" algn="l">
              <a:spcBef>
                <a:spcPts val="0"/>
              </a:spcBef>
              <a:spcAft>
                <a:spcPts val="0"/>
              </a:spcAft>
              <a:buSzPts val="2100"/>
              <a:buChar char="-"/>
            </a:pPr>
            <a:r>
              <a:rPr lang="en-GB" sz="2100"/>
              <a:t>No of layers of CNN: 1,2,3,4. Hyperparameter tuning.</a:t>
            </a:r>
            <a:endParaRPr sz="2100"/>
          </a:p>
          <a:p>
            <a:pPr indent="-361950" lvl="0" marL="457200" rtl="0" algn="l">
              <a:spcBef>
                <a:spcPts val="0"/>
              </a:spcBef>
              <a:spcAft>
                <a:spcPts val="0"/>
              </a:spcAft>
              <a:buSzPts val="2100"/>
              <a:buChar char="-"/>
            </a:pPr>
            <a:r>
              <a:rPr lang="en-GB" sz="2100"/>
              <a:t>2 found as best.</a:t>
            </a:r>
            <a:endParaRPr sz="2100"/>
          </a:p>
          <a:p>
            <a:pPr indent="0" lvl="0" marL="0" rtl="0" algn="l">
              <a:spcBef>
                <a:spcPts val="1600"/>
              </a:spcBef>
              <a:spcAft>
                <a:spcPts val="1600"/>
              </a:spcAft>
              <a:buNone/>
            </a:pPr>
            <a:r>
              <a:t/>
            </a:r>
            <a:endParaRPr sz="1300"/>
          </a:p>
        </p:txBody>
      </p:sp>
      <p:sp>
        <p:nvSpPr>
          <p:cNvPr id="378" name="Google Shape;378;p39"/>
          <p:cNvSpPr txBox="1"/>
          <p:nvPr/>
        </p:nvSpPr>
        <p:spPr>
          <a:xfrm>
            <a:off x="209950" y="4363775"/>
            <a:ext cx="9408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GUPTA Ayush</a:t>
            </a:r>
            <a:endParaRPr sz="1000">
              <a:latin typeface="Calibri"/>
              <a:ea typeface="Calibri"/>
              <a:cs typeface="Calibri"/>
              <a:sym typeface="Calibri"/>
            </a:endParaRPr>
          </a:p>
        </p:txBody>
      </p:sp>
      <p:sp>
        <p:nvSpPr>
          <p:cNvPr id="379" name="Google Shape;379;p3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 Baseline Model</a:t>
            </a:r>
            <a:endParaRPr/>
          </a:p>
        </p:txBody>
      </p:sp>
      <p:sp>
        <p:nvSpPr>
          <p:cNvPr id="385" name="Google Shape;385;p40"/>
          <p:cNvSpPr txBox="1"/>
          <p:nvPr/>
        </p:nvSpPr>
        <p:spPr>
          <a:xfrm>
            <a:off x="206675" y="4431675"/>
            <a:ext cx="12744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GUPTA, Ayush</a:t>
            </a:r>
            <a:endParaRPr sz="1000">
              <a:latin typeface="Calibri"/>
              <a:ea typeface="Calibri"/>
              <a:cs typeface="Calibri"/>
              <a:sym typeface="Calibri"/>
            </a:endParaRPr>
          </a:p>
        </p:txBody>
      </p:sp>
      <p:pic>
        <p:nvPicPr>
          <p:cNvPr id="386" name="Google Shape;386;p40"/>
          <p:cNvPicPr preferRelativeResize="0"/>
          <p:nvPr/>
        </p:nvPicPr>
        <p:blipFill>
          <a:blip r:embed="rId3">
            <a:alphaModFix/>
          </a:blip>
          <a:stretch>
            <a:fillRect/>
          </a:stretch>
        </p:blipFill>
        <p:spPr>
          <a:xfrm>
            <a:off x="1633475" y="1952600"/>
            <a:ext cx="5895975" cy="1190625"/>
          </a:xfrm>
          <a:prstGeom prst="rect">
            <a:avLst/>
          </a:prstGeom>
          <a:noFill/>
          <a:ln>
            <a:noFill/>
          </a:ln>
        </p:spPr>
      </p:pic>
      <p:pic>
        <p:nvPicPr>
          <p:cNvPr id="387" name="Google Shape;387;p40"/>
          <p:cNvPicPr preferRelativeResize="0"/>
          <p:nvPr/>
        </p:nvPicPr>
        <p:blipFill>
          <a:blip r:embed="rId4">
            <a:alphaModFix/>
          </a:blip>
          <a:stretch>
            <a:fillRect/>
          </a:stretch>
        </p:blipFill>
        <p:spPr>
          <a:xfrm>
            <a:off x="1633475" y="3524225"/>
            <a:ext cx="5543550" cy="828675"/>
          </a:xfrm>
          <a:prstGeom prst="rect">
            <a:avLst/>
          </a:prstGeom>
          <a:noFill/>
          <a:ln>
            <a:noFill/>
          </a:ln>
        </p:spPr>
      </p:pic>
      <p:sp>
        <p:nvSpPr>
          <p:cNvPr id="388" name="Google Shape;388;p40"/>
          <p:cNvSpPr txBox="1"/>
          <p:nvPr/>
        </p:nvSpPr>
        <p:spPr>
          <a:xfrm>
            <a:off x="991300" y="1898425"/>
            <a:ext cx="5386500" cy="6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89" name="Google Shape;389;p40"/>
          <p:cNvSpPr txBox="1"/>
          <p:nvPr/>
        </p:nvSpPr>
        <p:spPr>
          <a:xfrm>
            <a:off x="991300" y="1645925"/>
            <a:ext cx="5386500" cy="6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alibri"/>
                <a:ea typeface="Calibri"/>
                <a:cs typeface="Calibri"/>
                <a:sym typeface="Calibri"/>
              </a:rPr>
              <a:t>Simple Sequential model of CNN:</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390" name="Google Shape;390;p40"/>
          <p:cNvSpPr txBox="1"/>
          <p:nvPr/>
        </p:nvSpPr>
        <p:spPr>
          <a:xfrm>
            <a:off x="1096950" y="3258888"/>
            <a:ext cx="5386500" cy="6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alibri"/>
                <a:ea typeface="Calibri"/>
                <a:cs typeface="Calibri"/>
                <a:sym typeface="Calibri"/>
              </a:rPr>
              <a:t>VGG:</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391" name="Google Shape;391;p4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MVNN - Overview</a:t>
            </a:r>
            <a:endParaRPr/>
          </a:p>
        </p:txBody>
      </p:sp>
      <p:sp>
        <p:nvSpPr>
          <p:cNvPr id="397" name="Google Shape;397;p4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GB" sz="2200"/>
              <a:t>Implemented based on </a:t>
            </a:r>
            <a:r>
              <a:rPr lang="en-GB" sz="2200"/>
              <a:t>Paper [1]</a:t>
            </a:r>
            <a:endParaRPr sz="2200"/>
          </a:p>
          <a:p>
            <a:pPr indent="-368300" lvl="0" marL="457200" rtl="0" algn="l">
              <a:spcBef>
                <a:spcPts val="0"/>
              </a:spcBef>
              <a:spcAft>
                <a:spcPts val="0"/>
              </a:spcAft>
              <a:buSzPts val="2200"/>
              <a:buChar char="-"/>
            </a:pPr>
            <a:r>
              <a:rPr lang="en-GB" sz="2200"/>
              <a:t>Multi-domain Visual Neural Network (MVNN) framework  </a:t>
            </a:r>
            <a:endParaRPr sz="2200"/>
          </a:p>
          <a:p>
            <a:pPr indent="-368300" lvl="0" marL="457200" rtl="0" algn="l">
              <a:spcBef>
                <a:spcPts val="0"/>
              </a:spcBef>
              <a:spcAft>
                <a:spcPts val="0"/>
              </a:spcAft>
              <a:buSzPts val="2200"/>
              <a:buChar char="-"/>
            </a:pPr>
            <a:r>
              <a:rPr lang="en-GB" sz="2200"/>
              <a:t>Frequency - DCT (Discrete Cosine Transform) - CNN</a:t>
            </a:r>
            <a:endParaRPr sz="2200"/>
          </a:p>
          <a:p>
            <a:pPr indent="-368300" lvl="0" marL="457200" rtl="0" algn="l">
              <a:spcBef>
                <a:spcPts val="0"/>
              </a:spcBef>
              <a:spcAft>
                <a:spcPts val="0"/>
              </a:spcAft>
              <a:buSzPts val="2200"/>
              <a:buChar char="-"/>
            </a:pPr>
            <a:r>
              <a:rPr lang="en-GB" sz="2200"/>
              <a:t>Pixel - CNN-RNN-GRU</a:t>
            </a:r>
            <a:endParaRPr sz="2200"/>
          </a:p>
          <a:p>
            <a:pPr indent="-368300" lvl="0" marL="457200" rtl="0" algn="l">
              <a:spcBef>
                <a:spcPts val="0"/>
              </a:spcBef>
              <a:spcAft>
                <a:spcPts val="0"/>
              </a:spcAft>
              <a:buSzPts val="2200"/>
              <a:buChar char="-"/>
            </a:pPr>
            <a:r>
              <a:rPr lang="en-GB" sz="2200"/>
              <a:t>Attention - Combine the above, Train </a:t>
            </a:r>
            <a:endParaRPr sz="2200"/>
          </a:p>
          <a:p>
            <a:pPr indent="-368300" lvl="0" marL="457200" rtl="0" algn="l">
              <a:spcBef>
                <a:spcPts val="0"/>
              </a:spcBef>
              <a:spcAft>
                <a:spcPts val="0"/>
              </a:spcAft>
              <a:buSzPts val="2200"/>
              <a:buChar char="-"/>
            </a:pPr>
            <a:r>
              <a:rPr lang="en-GB" sz="2200"/>
              <a:t>Full model</a:t>
            </a:r>
            <a:endParaRPr sz="2200"/>
          </a:p>
        </p:txBody>
      </p:sp>
      <p:sp>
        <p:nvSpPr>
          <p:cNvPr id="398" name="Google Shape;398;p41"/>
          <p:cNvSpPr txBox="1"/>
          <p:nvPr/>
        </p:nvSpPr>
        <p:spPr>
          <a:xfrm>
            <a:off x="209950" y="4363775"/>
            <a:ext cx="9408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GUPTA Ayush</a:t>
            </a:r>
            <a:endParaRPr sz="1000">
              <a:latin typeface="Calibri"/>
              <a:ea typeface="Calibri"/>
              <a:cs typeface="Calibri"/>
              <a:sym typeface="Calibri"/>
            </a:endParaRPr>
          </a:p>
        </p:txBody>
      </p:sp>
      <p:sp>
        <p:nvSpPr>
          <p:cNvPr id="399" name="Google Shape;399;p4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Background</a:t>
            </a:r>
            <a:endParaRPr/>
          </a:p>
        </p:txBody>
      </p:sp>
      <p:sp>
        <p:nvSpPr>
          <p:cNvPr id="146" name="Google Shape;146;p15"/>
          <p:cNvSpPr txBox="1"/>
          <p:nvPr>
            <p:ph idx="1" type="body"/>
          </p:nvPr>
        </p:nvSpPr>
        <p:spPr>
          <a:xfrm>
            <a:off x="462750" y="1645150"/>
            <a:ext cx="3904800" cy="24480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GB" sz="1400"/>
              <a:t>Exponential growth of online news media </a:t>
            </a:r>
            <a:endParaRPr sz="1400"/>
          </a:p>
          <a:p>
            <a:pPr indent="-317500" lvl="1" marL="914400" rtl="0" algn="l">
              <a:lnSpc>
                <a:spcPct val="100000"/>
              </a:lnSpc>
              <a:spcBef>
                <a:spcPts val="0"/>
              </a:spcBef>
              <a:spcAft>
                <a:spcPts val="0"/>
              </a:spcAft>
              <a:buSzPts val="1400"/>
              <a:buChar char="○"/>
            </a:pPr>
            <a:r>
              <a:rPr lang="en-GB" sz="1400"/>
              <a:t>More accessible, interactive and vivid news</a:t>
            </a:r>
            <a:endParaRPr sz="1400"/>
          </a:p>
          <a:p>
            <a:pPr indent="-317500" lvl="1" marL="914400" rtl="0" algn="l">
              <a:lnSpc>
                <a:spcPct val="100000"/>
              </a:lnSpc>
              <a:spcBef>
                <a:spcPts val="0"/>
              </a:spcBef>
              <a:spcAft>
                <a:spcPts val="0"/>
              </a:spcAft>
              <a:buSzPts val="1400"/>
              <a:buChar char="○"/>
            </a:pPr>
            <a:r>
              <a:rPr lang="en-GB" sz="1400"/>
              <a:t>Downplay the role of traditional news reporting</a:t>
            </a:r>
            <a:endParaRPr sz="1400"/>
          </a:p>
          <a:p>
            <a:pPr indent="-317500" lvl="0" marL="457200" rtl="0" algn="l">
              <a:lnSpc>
                <a:spcPct val="100000"/>
              </a:lnSpc>
              <a:spcBef>
                <a:spcPts val="0"/>
              </a:spcBef>
              <a:spcAft>
                <a:spcPts val="0"/>
              </a:spcAft>
              <a:buSzPts val="1400"/>
              <a:buChar char="●"/>
            </a:pPr>
            <a:r>
              <a:rPr lang="en-GB" sz="1400"/>
              <a:t>Apart from these, n</a:t>
            </a:r>
            <a:r>
              <a:rPr lang="en-GB" sz="1400"/>
              <a:t>etworking platforms become convenient places for sharing news.</a:t>
            </a:r>
            <a:endParaRPr sz="1400"/>
          </a:p>
          <a:p>
            <a:pPr indent="0" lvl="0" marL="0" rtl="0" algn="l">
              <a:lnSpc>
                <a:spcPct val="100000"/>
              </a:lnSpc>
              <a:spcBef>
                <a:spcPts val="1600"/>
              </a:spcBef>
              <a:spcAft>
                <a:spcPts val="1600"/>
              </a:spcAft>
              <a:buNone/>
            </a:pPr>
            <a:r>
              <a:t/>
            </a:r>
            <a:endParaRPr sz="1400"/>
          </a:p>
        </p:txBody>
      </p:sp>
      <p:sp>
        <p:nvSpPr>
          <p:cNvPr id="147" name="Google Shape;147;p15"/>
          <p:cNvSpPr txBox="1"/>
          <p:nvPr/>
        </p:nvSpPr>
        <p:spPr>
          <a:xfrm>
            <a:off x="206675" y="4431675"/>
            <a:ext cx="9645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CHENG Tat Fan</a:t>
            </a:r>
            <a:endParaRPr sz="1000">
              <a:latin typeface="Calibri"/>
              <a:ea typeface="Calibri"/>
              <a:cs typeface="Calibri"/>
              <a:sym typeface="Calibri"/>
            </a:endParaRPr>
          </a:p>
        </p:txBody>
      </p:sp>
      <p:grpSp>
        <p:nvGrpSpPr>
          <p:cNvPr id="148" name="Google Shape;148;p15"/>
          <p:cNvGrpSpPr/>
          <p:nvPr/>
        </p:nvGrpSpPr>
        <p:grpSpPr>
          <a:xfrm>
            <a:off x="5471900" y="3343325"/>
            <a:ext cx="2986950" cy="1314249"/>
            <a:chOff x="5471900" y="3343325"/>
            <a:chExt cx="2986950" cy="1314249"/>
          </a:xfrm>
        </p:grpSpPr>
        <p:pic>
          <p:nvPicPr>
            <p:cNvPr id="149" name="Google Shape;149;p15"/>
            <p:cNvPicPr preferRelativeResize="0"/>
            <p:nvPr/>
          </p:nvPicPr>
          <p:blipFill>
            <a:blip r:embed="rId3">
              <a:alphaModFix/>
            </a:blip>
            <a:stretch>
              <a:fillRect/>
            </a:stretch>
          </p:blipFill>
          <p:spPr>
            <a:xfrm>
              <a:off x="6876865" y="3440807"/>
              <a:ext cx="868160" cy="676704"/>
            </a:xfrm>
            <a:prstGeom prst="rect">
              <a:avLst/>
            </a:prstGeom>
            <a:noFill/>
            <a:ln>
              <a:noFill/>
            </a:ln>
          </p:spPr>
        </p:pic>
        <p:pic>
          <p:nvPicPr>
            <p:cNvPr id="150" name="Google Shape;150;p15"/>
            <p:cNvPicPr preferRelativeResize="0"/>
            <p:nvPr/>
          </p:nvPicPr>
          <p:blipFill>
            <a:blip r:embed="rId4">
              <a:alphaModFix/>
            </a:blip>
            <a:stretch>
              <a:fillRect/>
            </a:stretch>
          </p:blipFill>
          <p:spPr>
            <a:xfrm>
              <a:off x="5471900" y="3343325"/>
              <a:ext cx="758162" cy="749814"/>
            </a:xfrm>
            <a:prstGeom prst="rect">
              <a:avLst/>
            </a:prstGeom>
            <a:noFill/>
            <a:ln>
              <a:noFill/>
            </a:ln>
          </p:spPr>
        </p:pic>
        <p:pic>
          <p:nvPicPr>
            <p:cNvPr id="151" name="Google Shape;151;p15"/>
            <p:cNvPicPr preferRelativeResize="0"/>
            <p:nvPr/>
          </p:nvPicPr>
          <p:blipFill>
            <a:blip r:embed="rId5">
              <a:alphaModFix/>
            </a:blip>
            <a:stretch>
              <a:fillRect/>
            </a:stretch>
          </p:blipFill>
          <p:spPr>
            <a:xfrm>
              <a:off x="6115180" y="3944986"/>
              <a:ext cx="711522" cy="712589"/>
            </a:xfrm>
            <a:prstGeom prst="rect">
              <a:avLst/>
            </a:prstGeom>
            <a:noFill/>
            <a:ln>
              <a:noFill/>
            </a:ln>
          </p:spPr>
        </p:pic>
        <p:pic>
          <p:nvPicPr>
            <p:cNvPr id="152" name="Google Shape;152;p15"/>
            <p:cNvPicPr preferRelativeResize="0"/>
            <p:nvPr/>
          </p:nvPicPr>
          <p:blipFill>
            <a:blip r:embed="rId6">
              <a:alphaModFix/>
            </a:blip>
            <a:stretch>
              <a:fillRect/>
            </a:stretch>
          </p:blipFill>
          <p:spPr>
            <a:xfrm>
              <a:off x="7700689" y="3915842"/>
              <a:ext cx="758161" cy="730729"/>
            </a:xfrm>
            <a:prstGeom prst="rect">
              <a:avLst/>
            </a:prstGeom>
            <a:noFill/>
            <a:ln>
              <a:noFill/>
            </a:ln>
          </p:spPr>
        </p:pic>
      </p:grpSp>
      <p:pic>
        <p:nvPicPr>
          <p:cNvPr id="153" name="Google Shape;153;p15"/>
          <p:cNvPicPr preferRelativeResize="0"/>
          <p:nvPr/>
        </p:nvPicPr>
        <p:blipFill>
          <a:blip r:embed="rId7">
            <a:alphaModFix/>
          </a:blip>
          <a:stretch>
            <a:fillRect/>
          </a:stretch>
        </p:blipFill>
        <p:spPr>
          <a:xfrm>
            <a:off x="2887878" y="4140716"/>
            <a:ext cx="2429497" cy="396273"/>
          </a:xfrm>
          <a:prstGeom prst="rect">
            <a:avLst/>
          </a:prstGeom>
          <a:noFill/>
          <a:ln>
            <a:noFill/>
          </a:ln>
        </p:spPr>
      </p:pic>
      <p:pic>
        <p:nvPicPr>
          <p:cNvPr id="154" name="Google Shape;154;p15"/>
          <p:cNvPicPr preferRelativeResize="0"/>
          <p:nvPr/>
        </p:nvPicPr>
        <p:blipFill>
          <a:blip r:embed="rId8">
            <a:alphaModFix/>
          </a:blip>
          <a:stretch>
            <a:fillRect/>
          </a:stretch>
        </p:blipFill>
        <p:spPr>
          <a:xfrm>
            <a:off x="2256125" y="4536989"/>
            <a:ext cx="2514766" cy="284054"/>
          </a:xfrm>
          <a:prstGeom prst="rect">
            <a:avLst/>
          </a:prstGeom>
          <a:noFill/>
          <a:ln>
            <a:noFill/>
          </a:ln>
        </p:spPr>
      </p:pic>
      <p:pic>
        <p:nvPicPr>
          <p:cNvPr id="155" name="Google Shape;155;p15"/>
          <p:cNvPicPr preferRelativeResize="0"/>
          <p:nvPr/>
        </p:nvPicPr>
        <p:blipFill>
          <a:blip r:embed="rId9">
            <a:alphaModFix/>
          </a:blip>
          <a:stretch>
            <a:fillRect/>
          </a:stretch>
        </p:blipFill>
        <p:spPr>
          <a:xfrm>
            <a:off x="3724362" y="3642824"/>
            <a:ext cx="838238" cy="546526"/>
          </a:xfrm>
          <a:prstGeom prst="rect">
            <a:avLst/>
          </a:prstGeom>
          <a:noFill/>
          <a:ln>
            <a:noFill/>
          </a:ln>
        </p:spPr>
      </p:pic>
      <p:pic>
        <p:nvPicPr>
          <p:cNvPr id="156" name="Google Shape;156;p15"/>
          <p:cNvPicPr preferRelativeResize="0"/>
          <p:nvPr/>
        </p:nvPicPr>
        <p:blipFill>
          <a:blip r:embed="rId10">
            <a:alphaModFix/>
          </a:blip>
          <a:stretch>
            <a:fillRect/>
          </a:stretch>
        </p:blipFill>
        <p:spPr>
          <a:xfrm>
            <a:off x="2512149" y="3590625"/>
            <a:ext cx="674122" cy="598724"/>
          </a:xfrm>
          <a:prstGeom prst="rect">
            <a:avLst/>
          </a:prstGeom>
          <a:noFill/>
          <a:ln>
            <a:noFill/>
          </a:ln>
        </p:spPr>
      </p:pic>
      <p:pic>
        <p:nvPicPr>
          <p:cNvPr id="157" name="Google Shape;157;p15"/>
          <p:cNvPicPr preferRelativeResize="0"/>
          <p:nvPr/>
        </p:nvPicPr>
        <p:blipFill rotWithShape="1">
          <a:blip r:embed="rId11">
            <a:alphaModFix/>
          </a:blip>
          <a:srcRect b="-8" l="10321" r="0" t="15305"/>
          <a:stretch/>
        </p:blipFill>
        <p:spPr>
          <a:xfrm>
            <a:off x="4524950" y="1941113"/>
            <a:ext cx="2006383" cy="1261277"/>
          </a:xfrm>
          <a:prstGeom prst="rect">
            <a:avLst/>
          </a:prstGeom>
          <a:noFill/>
          <a:ln>
            <a:noFill/>
          </a:ln>
        </p:spPr>
      </p:pic>
      <p:pic>
        <p:nvPicPr>
          <p:cNvPr id="158" name="Google Shape;158;p15"/>
          <p:cNvPicPr preferRelativeResize="0"/>
          <p:nvPr/>
        </p:nvPicPr>
        <p:blipFill>
          <a:blip r:embed="rId12">
            <a:alphaModFix/>
          </a:blip>
          <a:stretch>
            <a:fillRect/>
          </a:stretch>
        </p:blipFill>
        <p:spPr>
          <a:xfrm>
            <a:off x="6613742" y="1949106"/>
            <a:ext cx="2202334" cy="1245272"/>
          </a:xfrm>
          <a:prstGeom prst="rect">
            <a:avLst/>
          </a:prstGeom>
          <a:noFill/>
          <a:ln>
            <a:noFill/>
          </a:ln>
        </p:spPr>
      </p:pic>
      <p:sp>
        <p:nvSpPr>
          <p:cNvPr id="159" name="Google Shape;159;p15"/>
          <p:cNvSpPr txBox="1"/>
          <p:nvPr/>
        </p:nvSpPr>
        <p:spPr>
          <a:xfrm>
            <a:off x="4524950" y="1607525"/>
            <a:ext cx="45477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alibri"/>
                <a:ea typeface="Calibri"/>
                <a:cs typeface="Calibri"/>
                <a:sym typeface="Calibri"/>
              </a:rPr>
              <a:t>In the old times: newspapers, TV, radio, etc.</a:t>
            </a:r>
            <a:endParaRPr>
              <a:latin typeface="Calibri"/>
              <a:ea typeface="Calibri"/>
              <a:cs typeface="Calibri"/>
              <a:sym typeface="Calibri"/>
            </a:endParaRPr>
          </a:p>
        </p:txBody>
      </p:sp>
      <p:sp>
        <p:nvSpPr>
          <p:cNvPr id="160" name="Google Shape;160;p1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500"/>
                                        <p:tgtEl>
                                          <p:spTgt spid="14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MVNN - Pixel Domain</a:t>
            </a:r>
            <a:endParaRPr/>
          </a:p>
        </p:txBody>
      </p:sp>
      <p:sp>
        <p:nvSpPr>
          <p:cNvPr id="405" name="Google Shape;405;p42"/>
          <p:cNvSpPr txBox="1"/>
          <p:nvPr>
            <p:ph idx="1" type="body"/>
          </p:nvPr>
        </p:nvSpPr>
        <p:spPr>
          <a:xfrm>
            <a:off x="819150" y="1611850"/>
            <a:ext cx="7505700" cy="1617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4</a:t>
            </a:r>
            <a:r>
              <a:rPr lang="en-GB" sz="1800"/>
              <a:t>-branch CNN-RNN</a:t>
            </a:r>
            <a:endParaRPr sz="1800"/>
          </a:p>
          <a:p>
            <a:pPr indent="-342900" lvl="0" marL="457200" rtl="0" algn="l">
              <a:spcBef>
                <a:spcPts val="0"/>
              </a:spcBef>
              <a:spcAft>
                <a:spcPts val="0"/>
              </a:spcAft>
              <a:buSzPts val="1800"/>
              <a:buChar char="●"/>
            </a:pPr>
            <a:r>
              <a:rPr lang="en-GB" sz="1800"/>
              <a:t>Extract feature at each semantic level</a:t>
            </a:r>
            <a:endParaRPr sz="1800"/>
          </a:p>
          <a:p>
            <a:pPr indent="-342900" lvl="0" marL="457200" rtl="0" algn="l">
              <a:spcBef>
                <a:spcPts val="0"/>
              </a:spcBef>
              <a:spcAft>
                <a:spcPts val="0"/>
              </a:spcAft>
              <a:buSzPts val="1800"/>
              <a:buChar char="●"/>
            </a:pPr>
            <a:r>
              <a:rPr lang="en-GB" sz="1800"/>
              <a:t>Bi-GRU (Bidirectional GRU)</a:t>
            </a:r>
            <a:endParaRPr sz="1800"/>
          </a:p>
          <a:p>
            <a:pPr indent="-330200" lvl="1" marL="914400" rtl="0" algn="l">
              <a:spcBef>
                <a:spcPts val="0"/>
              </a:spcBef>
              <a:spcAft>
                <a:spcPts val="0"/>
              </a:spcAft>
              <a:buSzPts val="1600"/>
              <a:buChar char="○"/>
            </a:pPr>
            <a:r>
              <a:rPr lang="en-GB" sz="1600"/>
              <a:t>Input: 4 32-vectors</a:t>
            </a:r>
            <a:endParaRPr sz="1600"/>
          </a:p>
          <a:p>
            <a:pPr indent="-330200" lvl="1" marL="914400" rtl="0" algn="l">
              <a:spcBef>
                <a:spcPts val="0"/>
              </a:spcBef>
              <a:spcAft>
                <a:spcPts val="0"/>
              </a:spcAft>
              <a:buSzPts val="1600"/>
              <a:buChar char="○"/>
            </a:pPr>
            <a:r>
              <a:rPr lang="en-GB" sz="1600"/>
              <a:t>Output 4 64-vectors                                    </a:t>
            </a:r>
            <a:r>
              <a:rPr lang="en-GB" sz="1600">
                <a:latin typeface="Cambria Math"/>
                <a:ea typeface="Cambria Math"/>
                <a:cs typeface="Cambria Math"/>
                <a:sym typeface="Cambria Math"/>
              </a:rPr>
              <a:t>, where </a:t>
            </a:r>
            <a:endParaRPr sz="1600">
              <a:latin typeface="Cambria Math"/>
              <a:ea typeface="Cambria Math"/>
              <a:cs typeface="Cambria Math"/>
              <a:sym typeface="Cambria Math"/>
            </a:endParaRPr>
          </a:p>
        </p:txBody>
      </p:sp>
      <p:pic>
        <p:nvPicPr>
          <p:cNvPr id="406" name="Google Shape;406;p42"/>
          <p:cNvPicPr preferRelativeResize="0"/>
          <p:nvPr/>
        </p:nvPicPr>
        <p:blipFill>
          <a:blip r:embed="rId3">
            <a:alphaModFix/>
          </a:blip>
          <a:stretch>
            <a:fillRect/>
          </a:stretch>
        </p:blipFill>
        <p:spPr>
          <a:xfrm>
            <a:off x="5800725" y="2908975"/>
            <a:ext cx="2447925" cy="285750"/>
          </a:xfrm>
          <a:prstGeom prst="rect">
            <a:avLst/>
          </a:prstGeom>
          <a:noFill/>
          <a:ln>
            <a:noFill/>
          </a:ln>
        </p:spPr>
      </p:pic>
      <p:pic>
        <p:nvPicPr>
          <p:cNvPr id="407" name="Google Shape;407;p42"/>
          <p:cNvPicPr preferRelativeResize="0"/>
          <p:nvPr/>
        </p:nvPicPr>
        <p:blipFill>
          <a:blip r:embed="rId4">
            <a:alphaModFix/>
          </a:blip>
          <a:stretch>
            <a:fillRect/>
          </a:stretch>
        </p:blipFill>
        <p:spPr>
          <a:xfrm>
            <a:off x="3539325" y="2908975"/>
            <a:ext cx="1533525" cy="285750"/>
          </a:xfrm>
          <a:prstGeom prst="rect">
            <a:avLst/>
          </a:prstGeom>
          <a:noFill/>
          <a:ln>
            <a:noFill/>
          </a:ln>
        </p:spPr>
      </p:pic>
      <p:pic>
        <p:nvPicPr>
          <p:cNvPr id="408" name="Google Shape;408;p42"/>
          <p:cNvPicPr preferRelativeResize="0"/>
          <p:nvPr/>
        </p:nvPicPr>
        <p:blipFill>
          <a:blip r:embed="rId5">
            <a:alphaModFix/>
          </a:blip>
          <a:stretch>
            <a:fillRect/>
          </a:stretch>
        </p:blipFill>
        <p:spPr>
          <a:xfrm>
            <a:off x="1523613" y="3229150"/>
            <a:ext cx="6096780" cy="1609550"/>
          </a:xfrm>
          <a:prstGeom prst="rect">
            <a:avLst/>
          </a:prstGeom>
          <a:noFill/>
          <a:ln>
            <a:noFill/>
          </a:ln>
        </p:spPr>
      </p:pic>
      <p:sp>
        <p:nvSpPr>
          <p:cNvPr id="409" name="Google Shape;409;p42"/>
          <p:cNvSpPr txBox="1"/>
          <p:nvPr/>
        </p:nvSpPr>
        <p:spPr>
          <a:xfrm>
            <a:off x="206675" y="4431675"/>
            <a:ext cx="9645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YAN Chiu Wai</a:t>
            </a:r>
            <a:endParaRPr sz="1000">
              <a:latin typeface="Calibri"/>
              <a:ea typeface="Calibri"/>
              <a:cs typeface="Calibri"/>
              <a:sym typeface="Calibri"/>
            </a:endParaRPr>
          </a:p>
        </p:txBody>
      </p:sp>
      <p:sp>
        <p:nvSpPr>
          <p:cNvPr id="410" name="Google Shape;410;p4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MVNN - Frequency Domain</a:t>
            </a:r>
            <a:endParaRPr/>
          </a:p>
        </p:txBody>
      </p:sp>
      <p:sp>
        <p:nvSpPr>
          <p:cNvPr id="416" name="Google Shape;416;p43"/>
          <p:cNvSpPr txBox="1"/>
          <p:nvPr>
            <p:ph idx="1" type="body"/>
          </p:nvPr>
        </p:nvSpPr>
        <p:spPr>
          <a:xfrm>
            <a:off x="819150" y="2274550"/>
            <a:ext cx="7505700" cy="1319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Preprocess data: </a:t>
            </a:r>
            <a:endParaRPr sz="1800"/>
          </a:p>
          <a:p>
            <a:pPr indent="-330200" lvl="1" marL="914400" rtl="0" algn="l">
              <a:spcBef>
                <a:spcPts val="0"/>
              </a:spcBef>
              <a:spcAft>
                <a:spcPts val="0"/>
              </a:spcAft>
              <a:buSzPts val="1600"/>
              <a:buChar char="○"/>
            </a:pPr>
            <a:r>
              <a:rPr lang="en-GB" sz="1600"/>
              <a:t>Reshape into (128, 128, 3), in YCbCr channels</a:t>
            </a:r>
            <a:endParaRPr sz="1600"/>
          </a:p>
          <a:p>
            <a:pPr indent="-330200" lvl="1" marL="914400" rtl="0" algn="l">
              <a:spcBef>
                <a:spcPts val="0"/>
              </a:spcBef>
              <a:spcAft>
                <a:spcPts val="0"/>
              </a:spcAft>
              <a:buSzPts val="1600"/>
              <a:buChar char="○"/>
            </a:pPr>
            <a:r>
              <a:rPr lang="en-GB" sz="1600"/>
              <a:t>8x8 DCT (Discrete Cosine Transform)</a:t>
            </a:r>
            <a:endParaRPr sz="1600"/>
          </a:p>
          <a:p>
            <a:pPr indent="-330200" lvl="0" marL="457200" rtl="0" algn="l">
              <a:spcBef>
                <a:spcPts val="0"/>
              </a:spcBef>
              <a:spcAft>
                <a:spcPts val="0"/>
              </a:spcAft>
              <a:buSzPts val="1600"/>
              <a:buChar char="●"/>
            </a:pPr>
            <a:r>
              <a:rPr lang="en-GB" sz="1800"/>
              <a:t>Backbone: 1D Convolutional Neural Network</a:t>
            </a:r>
            <a:endParaRPr sz="1600"/>
          </a:p>
        </p:txBody>
      </p:sp>
      <p:sp>
        <p:nvSpPr>
          <p:cNvPr id="417" name="Google Shape;417;p43"/>
          <p:cNvSpPr txBox="1"/>
          <p:nvPr/>
        </p:nvSpPr>
        <p:spPr>
          <a:xfrm>
            <a:off x="1466400" y="1469575"/>
            <a:ext cx="6211200" cy="7005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600">
                <a:solidFill>
                  <a:schemeClr val="dk2"/>
                </a:solidFill>
                <a:latin typeface="Calibri"/>
                <a:ea typeface="Calibri"/>
                <a:cs typeface="Calibri"/>
                <a:sym typeface="Calibri"/>
              </a:rPr>
              <a:t>Idea: JPEG images produce traces during re-compression, which can be detected by examining its </a:t>
            </a:r>
            <a:r>
              <a:rPr b="1" lang="en-GB" sz="1600">
                <a:solidFill>
                  <a:schemeClr val="dk2"/>
                </a:solidFill>
                <a:latin typeface="Calibri"/>
                <a:ea typeface="Calibri"/>
                <a:cs typeface="Calibri"/>
                <a:sym typeface="Calibri"/>
              </a:rPr>
              <a:t>8x8 DCT Blocks </a:t>
            </a:r>
            <a:r>
              <a:rPr lang="en-GB" sz="1600">
                <a:solidFill>
                  <a:schemeClr val="dk2"/>
                </a:solidFill>
                <a:latin typeface="Calibri"/>
                <a:ea typeface="Calibri"/>
                <a:cs typeface="Calibri"/>
                <a:sym typeface="Calibri"/>
              </a:rPr>
              <a:t>[5]</a:t>
            </a:r>
            <a:endParaRPr sz="1600">
              <a:solidFill>
                <a:schemeClr val="dk2"/>
              </a:solidFill>
              <a:latin typeface="Calibri"/>
              <a:ea typeface="Calibri"/>
              <a:cs typeface="Calibri"/>
              <a:sym typeface="Calibri"/>
            </a:endParaRPr>
          </a:p>
        </p:txBody>
      </p:sp>
      <p:pic>
        <p:nvPicPr>
          <p:cNvPr id="418" name="Google Shape;418;p43"/>
          <p:cNvPicPr preferRelativeResize="0"/>
          <p:nvPr/>
        </p:nvPicPr>
        <p:blipFill>
          <a:blip r:embed="rId3">
            <a:alphaModFix/>
          </a:blip>
          <a:stretch>
            <a:fillRect/>
          </a:stretch>
        </p:blipFill>
        <p:spPr>
          <a:xfrm>
            <a:off x="1113649" y="3648633"/>
            <a:ext cx="7459551" cy="1144142"/>
          </a:xfrm>
          <a:prstGeom prst="rect">
            <a:avLst/>
          </a:prstGeom>
          <a:noFill/>
          <a:ln>
            <a:noFill/>
          </a:ln>
        </p:spPr>
      </p:pic>
      <p:sp>
        <p:nvSpPr>
          <p:cNvPr id="419" name="Google Shape;419;p43"/>
          <p:cNvSpPr/>
          <p:nvPr/>
        </p:nvSpPr>
        <p:spPr>
          <a:xfrm>
            <a:off x="1618800" y="4133150"/>
            <a:ext cx="1010400" cy="378900"/>
          </a:xfrm>
          <a:prstGeom prst="mathMultiply">
            <a:avLst>
              <a:gd fmla="val 121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3"/>
          <p:cNvSpPr txBox="1"/>
          <p:nvPr/>
        </p:nvSpPr>
        <p:spPr>
          <a:xfrm>
            <a:off x="206675" y="4431675"/>
            <a:ext cx="9645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YAN Chiu Wai</a:t>
            </a:r>
            <a:endParaRPr sz="1000">
              <a:latin typeface="Calibri"/>
              <a:ea typeface="Calibri"/>
              <a:cs typeface="Calibri"/>
              <a:sym typeface="Calibri"/>
            </a:endParaRPr>
          </a:p>
        </p:txBody>
      </p:sp>
      <p:sp>
        <p:nvSpPr>
          <p:cNvPr id="421" name="Google Shape;421;p4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MVNN - Attention</a:t>
            </a:r>
            <a:endParaRPr/>
          </a:p>
        </p:txBody>
      </p:sp>
      <p:sp>
        <p:nvSpPr>
          <p:cNvPr id="427" name="Google Shape;427;p44"/>
          <p:cNvSpPr txBox="1"/>
          <p:nvPr>
            <p:ph idx="1" type="body"/>
          </p:nvPr>
        </p:nvSpPr>
        <p:spPr>
          <a:xfrm>
            <a:off x="819150" y="1800200"/>
            <a:ext cx="4737900" cy="2771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p>
          <a:p>
            <a:pPr indent="-342900" lvl="0" marL="457200" rtl="0" algn="l">
              <a:spcBef>
                <a:spcPts val="1600"/>
              </a:spcBef>
              <a:spcAft>
                <a:spcPts val="0"/>
              </a:spcAft>
              <a:buSzPts val="1800"/>
              <a:buChar char="●"/>
            </a:pPr>
            <a:r>
              <a:rPr lang="en-GB" sz="1800"/>
              <a:t>Previous outputs: 5 64-vectors of features</a:t>
            </a:r>
            <a:endParaRPr sz="1800"/>
          </a:p>
          <a:p>
            <a:pPr indent="-330200" lvl="1" marL="914400" rtl="0" algn="l">
              <a:spcBef>
                <a:spcPts val="0"/>
              </a:spcBef>
              <a:spcAft>
                <a:spcPts val="0"/>
              </a:spcAft>
              <a:buSzPts val="1600"/>
              <a:buChar char="○"/>
            </a:pPr>
            <a:r>
              <a:rPr lang="en-GB" sz="1600"/>
              <a:t>4 from pixel domain, 1 from freq. domain</a:t>
            </a:r>
            <a:endParaRPr sz="1600"/>
          </a:p>
          <a:p>
            <a:pPr indent="-342900" lvl="0" marL="457200" rtl="0" algn="l">
              <a:spcBef>
                <a:spcPts val="0"/>
              </a:spcBef>
              <a:spcAft>
                <a:spcPts val="0"/>
              </a:spcAft>
              <a:buSzPts val="1800"/>
              <a:buChar char="●"/>
            </a:pPr>
            <a:r>
              <a:rPr lang="en-GB" sz="1800"/>
              <a:t>Output u, a single 64-vector</a:t>
            </a:r>
            <a:endParaRPr sz="1800"/>
          </a:p>
          <a:p>
            <a:pPr indent="-342900" lvl="0" marL="457200" rtl="0" algn="l">
              <a:spcBef>
                <a:spcPts val="0"/>
              </a:spcBef>
              <a:spcAft>
                <a:spcPts val="0"/>
              </a:spcAft>
              <a:buSzPts val="1800"/>
              <a:buChar char="●"/>
            </a:pPr>
            <a:r>
              <a:rPr lang="en-GB" sz="1800"/>
              <a:t>FC layer with softmax activation outputting 2 logits: P(FAKE) and P(REAL)</a:t>
            </a:r>
            <a:endParaRPr sz="1800"/>
          </a:p>
          <a:p>
            <a:pPr indent="-342900" lvl="0" marL="457200" rtl="0" algn="l">
              <a:spcBef>
                <a:spcPts val="0"/>
              </a:spcBef>
              <a:spcAft>
                <a:spcPts val="0"/>
              </a:spcAft>
              <a:buSzPts val="1800"/>
              <a:buChar char="●"/>
            </a:pPr>
            <a:r>
              <a:rPr lang="en-GB" sz="1800"/>
              <a:t>Loss function: cross-entropy loss</a:t>
            </a:r>
            <a:endParaRPr sz="1800"/>
          </a:p>
          <a:p>
            <a:pPr indent="0" lvl="0" marL="457200" rtl="0" algn="l">
              <a:spcBef>
                <a:spcPts val="1600"/>
              </a:spcBef>
              <a:spcAft>
                <a:spcPts val="1600"/>
              </a:spcAft>
              <a:buNone/>
            </a:pPr>
            <a:r>
              <a:t/>
            </a:r>
            <a:endParaRPr sz="1800"/>
          </a:p>
        </p:txBody>
      </p:sp>
      <p:grpSp>
        <p:nvGrpSpPr>
          <p:cNvPr id="428" name="Google Shape;428;p44"/>
          <p:cNvGrpSpPr/>
          <p:nvPr/>
        </p:nvGrpSpPr>
        <p:grpSpPr>
          <a:xfrm>
            <a:off x="5762775" y="2276450"/>
            <a:ext cx="3018300" cy="2477275"/>
            <a:chOff x="5762800" y="1979925"/>
            <a:chExt cx="3018300" cy="2477275"/>
          </a:xfrm>
        </p:grpSpPr>
        <p:pic>
          <p:nvPicPr>
            <p:cNvPr id="429" name="Google Shape;429;p44"/>
            <p:cNvPicPr preferRelativeResize="0"/>
            <p:nvPr/>
          </p:nvPicPr>
          <p:blipFill>
            <a:blip r:embed="rId3">
              <a:alphaModFix/>
            </a:blip>
            <a:stretch>
              <a:fillRect/>
            </a:stretch>
          </p:blipFill>
          <p:spPr>
            <a:xfrm>
              <a:off x="5939775" y="1979925"/>
              <a:ext cx="2664325" cy="1218450"/>
            </a:xfrm>
            <a:prstGeom prst="rect">
              <a:avLst/>
            </a:prstGeom>
            <a:noFill/>
            <a:ln>
              <a:noFill/>
            </a:ln>
          </p:spPr>
        </p:pic>
        <p:sp>
          <p:nvSpPr>
            <p:cNvPr id="430" name="Google Shape;430;p44"/>
            <p:cNvSpPr txBox="1"/>
            <p:nvPr/>
          </p:nvSpPr>
          <p:spPr>
            <a:xfrm>
              <a:off x="5762800" y="3146800"/>
              <a:ext cx="3018300" cy="131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200">
                  <a:solidFill>
                    <a:schemeClr val="dk2"/>
                  </a:solidFill>
                  <a:latin typeface="Calibri"/>
                  <a:ea typeface="Calibri"/>
                  <a:cs typeface="Calibri"/>
                  <a:sym typeface="Calibri"/>
                </a:rPr>
                <a:t>v is a weight vector (parameter to learn)</a:t>
              </a:r>
              <a:endParaRPr sz="1200">
                <a:solidFill>
                  <a:schemeClr val="dk2"/>
                </a:solidFill>
                <a:latin typeface="Calibri"/>
                <a:ea typeface="Calibri"/>
                <a:cs typeface="Calibri"/>
                <a:sym typeface="Calibri"/>
              </a:endParaRPr>
            </a:p>
            <a:p>
              <a:pPr indent="0" lvl="0" marL="0" rtl="0" algn="l">
                <a:lnSpc>
                  <a:spcPct val="100000"/>
                </a:lnSpc>
                <a:spcBef>
                  <a:spcPts val="400"/>
                </a:spcBef>
                <a:spcAft>
                  <a:spcPts val="0"/>
                </a:spcAft>
                <a:buNone/>
              </a:pPr>
              <a:r>
                <a:rPr lang="en-GB" sz="1200">
                  <a:solidFill>
                    <a:schemeClr val="dk2"/>
                  </a:solidFill>
                  <a:latin typeface="Calibri"/>
                  <a:ea typeface="Calibri"/>
                  <a:cs typeface="Calibri"/>
                  <a:sym typeface="Calibri"/>
                </a:rPr>
                <a:t>F is the score function evaluating significance of a feature vector</a:t>
              </a:r>
              <a:endParaRPr sz="1200">
                <a:solidFill>
                  <a:schemeClr val="dk2"/>
                </a:solidFill>
                <a:latin typeface="Calibri"/>
                <a:ea typeface="Calibri"/>
                <a:cs typeface="Calibri"/>
                <a:sym typeface="Calibri"/>
              </a:endParaRPr>
            </a:p>
            <a:p>
              <a:pPr indent="0" lvl="0" marL="0" rtl="0" algn="l">
                <a:lnSpc>
                  <a:spcPct val="100000"/>
                </a:lnSpc>
                <a:spcBef>
                  <a:spcPts val="400"/>
                </a:spcBef>
                <a:spcAft>
                  <a:spcPts val="0"/>
                </a:spcAft>
                <a:buNone/>
              </a:pPr>
              <a:r>
                <a:rPr lang="en-GB" sz="1200">
                  <a:solidFill>
                    <a:schemeClr val="dk2"/>
                  </a:solidFill>
                  <a:latin typeface="Calibri"/>
                  <a:ea typeface="Calibri"/>
                  <a:cs typeface="Calibri"/>
                  <a:sym typeface="Calibri"/>
                </a:rPr>
                <a:t>a</a:t>
              </a:r>
              <a:r>
                <a:rPr baseline="-25000" lang="en-GB" sz="1200">
                  <a:solidFill>
                    <a:schemeClr val="dk2"/>
                  </a:solidFill>
                  <a:latin typeface="Calibri"/>
                  <a:ea typeface="Calibri"/>
                  <a:cs typeface="Calibri"/>
                  <a:sym typeface="Calibri"/>
                </a:rPr>
                <a:t>i</a:t>
              </a:r>
              <a:r>
                <a:rPr lang="en-GB" sz="1200">
                  <a:solidFill>
                    <a:schemeClr val="dk2"/>
                  </a:solidFill>
                  <a:latin typeface="Calibri"/>
                  <a:ea typeface="Calibri"/>
                  <a:cs typeface="Calibri"/>
                  <a:sym typeface="Calibri"/>
                </a:rPr>
                <a:t> is the final weight assigned to each vector</a:t>
              </a:r>
              <a:endParaRPr sz="1200">
                <a:solidFill>
                  <a:schemeClr val="dk2"/>
                </a:solidFill>
                <a:latin typeface="Calibri"/>
                <a:ea typeface="Calibri"/>
                <a:cs typeface="Calibri"/>
                <a:sym typeface="Calibri"/>
              </a:endParaRPr>
            </a:p>
            <a:p>
              <a:pPr indent="0" lvl="0" marL="0" rtl="0" algn="l">
                <a:lnSpc>
                  <a:spcPct val="100000"/>
                </a:lnSpc>
                <a:spcBef>
                  <a:spcPts val="400"/>
                </a:spcBef>
                <a:spcAft>
                  <a:spcPts val="400"/>
                </a:spcAft>
                <a:buNone/>
              </a:pPr>
              <a:r>
                <a:rPr lang="en-GB" sz="1200">
                  <a:solidFill>
                    <a:schemeClr val="dk2"/>
                  </a:solidFill>
                  <a:latin typeface="Calibri"/>
                  <a:ea typeface="Calibri"/>
                  <a:cs typeface="Calibri"/>
                  <a:sym typeface="Calibri"/>
                </a:rPr>
                <a:t>u is the output 64-vector</a:t>
              </a:r>
              <a:endParaRPr sz="1200">
                <a:solidFill>
                  <a:schemeClr val="dk2"/>
                </a:solidFill>
                <a:latin typeface="Calibri"/>
                <a:ea typeface="Calibri"/>
                <a:cs typeface="Calibri"/>
                <a:sym typeface="Calibri"/>
              </a:endParaRPr>
            </a:p>
          </p:txBody>
        </p:sp>
      </p:grpSp>
      <p:sp>
        <p:nvSpPr>
          <p:cNvPr id="431" name="Google Shape;431;p44"/>
          <p:cNvSpPr txBox="1"/>
          <p:nvPr/>
        </p:nvSpPr>
        <p:spPr>
          <a:xfrm>
            <a:off x="1466400" y="1451600"/>
            <a:ext cx="6211200" cy="7005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600">
                <a:solidFill>
                  <a:schemeClr val="dk2"/>
                </a:solidFill>
                <a:latin typeface="Calibri"/>
                <a:ea typeface="Calibri"/>
                <a:cs typeface="Calibri"/>
                <a:sym typeface="Calibri"/>
              </a:rPr>
              <a:t>Idea: Let the model decide which feature should contribute more to the final result depending on the situation</a:t>
            </a:r>
            <a:endParaRPr b="1" sz="1600">
              <a:solidFill>
                <a:schemeClr val="dk2"/>
              </a:solidFill>
              <a:latin typeface="Calibri"/>
              <a:ea typeface="Calibri"/>
              <a:cs typeface="Calibri"/>
              <a:sym typeface="Calibri"/>
            </a:endParaRPr>
          </a:p>
        </p:txBody>
      </p:sp>
      <p:pic>
        <p:nvPicPr>
          <p:cNvPr id="432" name="Google Shape;432;p44"/>
          <p:cNvPicPr preferRelativeResize="0"/>
          <p:nvPr/>
        </p:nvPicPr>
        <p:blipFill>
          <a:blip r:embed="rId4">
            <a:alphaModFix/>
          </a:blip>
          <a:stretch>
            <a:fillRect/>
          </a:stretch>
        </p:blipFill>
        <p:spPr>
          <a:xfrm>
            <a:off x="1698437" y="4265275"/>
            <a:ext cx="2979325" cy="373527"/>
          </a:xfrm>
          <a:prstGeom prst="rect">
            <a:avLst/>
          </a:prstGeom>
          <a:noFill/>
          <a:ln>
            <a:noFill/>
          </a:ln>
        </p:spPr>
      </p:pic>
      <p:sp>
        <p:nvSpPr>
          <p:cNvPr id="433" name="Google Shape;433;p44"/>
          <p:cNvSpPr txBox="1"/>
          <p:nvPr/>
        </p:nvSpPr>
        <p:spPr>
          <a:xfrm>
            <a:off x="206675" y="4431675"/>
            <a:ext cx="9645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YAN Chiu Wai</a:t>
            </a:r>
            <a:endParaRPr sz="1000">
              <a:latin typeface="Calibri"/>
              <a:ea typeface="Calibri"/>
              <a:cs typeface="Calibri"/>
              <a:sym typeface="Calibri"/>
            </a:endParaRPr>
          </a:p>
        </p:txBody>
      </p:sp>
      <p:sp>
        <p:nvSpPr>
          <p:cNvPr id="434" name="Google Shape;434;p4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MVNN - Full</a:t>
            </a:r>
            <a:endParaRPr/>
          </a:p>
        </p:txBody>
      </p:sp>
      <p:pic>
        <p:nvPicPr>
          <p:cNvPr id="440" name="Google Shape;440;p45"/>
          <p:cNvPicPr preferRelativeResize="0"/>
          <p:nvPr/>
        </p:nvPicPr>
        <p:blipFill>
          <a:blip r:embed="rId3">
            <a:alphaModFix/>
          </a:blip>
          <a:stretch>
            <a:fillRect/>
          </a:stretch>
        </p:blipFill>
        <p:spPr>
          <a:xfrm>
            <a:off x="794862" y="1651431"/>
            <a:ext cx="7554274" cy="2928519"/>
          </a:xfrm>
          <a:prstGeom prst="rect">
            <a:avLst/>
          </a:prstGeom>
          <a:noFill/>
          <a:ln>
            <a:noFill/>
          </a:ln>
        </p:spPr>
      </p:pic>
      <p:sp>
        <p:nvSpPr>
          <p:cNvPr id="441" name="Google Shape;441;p4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42" name="Google Shape;442;p45"/>
          <p:cNvSpPr txBox="1"/>
          <p:nvPr/>
        </p:nvSpPr>
        <p:spPr>
          <a:xfrm>
            <a:off x="206675" y="4431675"/>
            <a:ext cx="9645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YAN Chiu Wai</a:t>
            </a:r>
            <a:endParaRPr sz="1000">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 Metric</a:t>
            </a:r>
            <a:endParaRPr/>
          </a:p>
        </p:txBody>
      </p:sp>
      <p:sp>
        <p:nvSpPr>
          <p:cNvPr id="448" name="Google Shape;448;p46"/>
          <p:cNvSpPr txBox="1"/>
          <p:nvPr/>
        </p:nvSpPr>
        <p:spPr>
          <a:xfrm>
            <a:off x="206675" y="4431675"/>
            <a:ext cx="12744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Lung Kun Hung Eric</a:t>
            </a:r>
            <a:endParaRPr sz="1000">
              <a:latin typeface="Calibri"/>
              <a:ea typeface="Calibri"/>
              <a:cs typeface="Calibri"/>
              <a:sym typeface="Calibri"/>
            </a:endParaRPr>
          </a:p>
        </p:txBody>
      </p:sp>
      <p:sp>
        <p:nvSpPr>
          <p:cNvPr id="449" name="Google Shape;449;p4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50" name="Google Shape;450;p4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a:t>Precision</a:t>
            </a:r>
            <a:endParaRPr/>
          </a:p>
          <a:p>
            <a:pPr indent="-381000" lvl="0" marL="457200" rtl="0" algn="l">
              <a:spcBef>
                <a:spcPts val="0"/>
              </a:spcBef>
              <a:spcAft>
                <a:spcPts val="0"/>
              </a:spcAft>
              <a:buSzPts val="2400"/>
              <a:buChar char="-"/>
            </a:pPr>
            <a:r>
              <a:rPr lang="en-GB"/>
              <a:t>Recall</a:t>
            </a:r>
            <a:endParaRPr/>
          </a:p>
          <a:p>
            <a:pPr indent="-381000" lvl="0" marL="457200" rtl="0" algn="l">
              <a:spcBef>
                <a:spcPts val="0"/>
              </a:spcBef>
              <a:spcAft>
                <a:spcPts val="0"/>
              </a:spcAft>
              <a:buSzPts val="2400"/>
              <a:buChar char="-"/>
            </a:pPr>
            <a:r>
              <a:rPr lang="en-GB"/>
              <a:t>f</a:t>
            </a:r>
            <a:r>
              <a:rPr lang="en-GB"/>
              <a:t>1-score</a:t>
            </a:r>
            <a:endParaRPr/>
          </a:p>
          <a:p>
            <a:pPr indent="-381000" lvl="0" marL="457200" rtl="0" algn="l">
              <a:spcBef>
                <a:spcPts val="0"/>
              </a:spcBef>
              <a:spcAft>
                <a:spcPts val="0"/>
              </a:spcAft>
              <a:buSzPts val="2400"/>
              <a:buChar char="-"/>
            </a:pPr>
            <a:r>
              <a:rPr lang="en-GB"/>
              <a:t>Accuracy</a:t>
            </a:r>
            <a:endParaRPr/>
          </a:p>
          <a:p>
            <a:pPr indent="0" lvl="0" marL="457200" rtl="0" algn="l">
              <a:spcBef>
                <a:spcPts val="1600"/>
              </a:spcBef>
              <a:spcAft>
                <a:spcPts val="16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 Metric</a:t>
            </a:r>
            <a:endParaRPr/>
          </a:p>
        </p:txBody>
      </p:sp>
      <p:sp>
        <p:nvSpPr>
          <p:cNvPr id="456" name="Google Shape;456;p47"/>
          <p:cNvSpPr txBox="1"/>
          <p:nvPr/>
        </p:nvSpPr>
        <p:spPr>
          <a:xfrm>
            <a:off x="206675" y="4431675"/>
            <a:ext cx="12744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Lung Kun Hung Eric</a:t>
            </a:r>
            <a:endParaRPr sz="1000">
              <a:latin typeface="Calibri"/>
              <a:ea typeface="Calibri"/>
              <a:cs typeface="Calibri"/>
              <a:sym typeface="Calibri"/>
            </a:endParaRPr>
          </a:p>
        </p:txBody>
      </p:sp>
      <p:sp>
        <p:nvSpPr>
          <p:cNvPr id="457" name="Google Shape;457;p4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58" name="Google Shape;458;p4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GB" sz="2000"/>
              <a:t>Cohen Kappa</a:t>
            </a:r>
            <a:endParaRPr sz="2000"/>
          </a:p>
          <a:p>
            <a:pPr indent="-298450" lvl="1" marL="914400" rtl="0" algn="l">
              <a:spcBef>
                <a:spcPts val="0"/>
              </a:spcBef>
              <a:spcAft>
                <a:spcPts val="0"/>
              </a:spcAft>
              <a:buSzPts val="1100"/>
              <a:buChar char="-"/>
            </a:pPr>
            <a:r>
              <a:rPr lang="en-GB" sz="1050">
                <a:solidFill>
                  <a:srgbClr val="202122"/>
                </a:solidFill>
                <a:highlight>
                  <a:srgbClr val="FFFFFF"/>
                </a:highlight>
                <a:latin typeface="Arial"/>
                <a:ea typeface="Arial"/>
                <a:cs typeface="Arial"/>
                <a:sym typeface="Arial"/>
              </a:rPr>
              <a:t>measure inter-rater reliability for qualitative items</a:t>
            </a:r>
            <a:endParaRPr sz="1050">
              <a:solidFill>
                <a:srgbClr val="202122"/>
              </a:solidFill>
              <a:highlight>
                <a:srgbClr val="FFFFFF"/>
              </a:highlight>
              <a:latin typeface="Arial"/>
              <a:ea typeface="Arial"/>
              <a:cs typeface="Arial"/>
              <a:sym typeface="Arial"/>
            </a:endParaRPr>
          </a:p>
          <a:p>
            <a:pPr indent="-295275" lvl="1" marL="914400" rtl="0" algn="l">
              <a:spcBef>
                <a:spcPts val="0"/>
              </a:spcBef>
              <a:spcAft>
                <a:spcPts val="0"/>
              </a:spcAft>
              <a:buClr>
                <a:srgbClr val="202122"/>
              </a:buClr>
              <a:buSzPts val="1050"/>
              <a:buFont typeface="Arial"/>
              <a:buChar char="-"/>
            </a:pPr>
            <a:r>
              <a:rPr lang="en-GB" sz="1050">
                <a:solidFill>
                  <a:srgbClr val="202122"/>
                </a:solidFill>
                <a:highlight>
                  <a:srgbClr val="FFFFFF"/>
                </a:highlight>
                <a:latin typeface="Arial"/>
                <a:ea typeface="Arial"/>
                <a:cs typeface="Arial"/>
                <a:sym typeface="Arial"/>
              </a:rPr>
              <a:t>consensus exists in the ratings given by various judges</a:t>
            </a:r>
            <a:endParaRPr sz="1050">
              <a:solidFill>
                <a:srgbClr val="202122"/>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sz="1050">
              <a:solidFill>
                <a:srgbClr val="202122"/>
              </a:solidFill>
              <a:highlight>
                <a:srgbClr val="FFFFFF"/>
              </a:highlight>
              <a:latin typeface="Arial"/>
              <a:ea typeface="Arial"/>
              <a:cs typeface="Arial"/>
              <a:sym typeface="Arial"/>
            </a:endParaRPr>
          </a:p>
        </p:txBody>
      </p:sp>
      <p:graphicFrame>
        <p:nvGraphicFramePr>
          <p:cNvPr id="459" name="Google Shape;459;p47"/>
          <p:cNvGraphicFramePr/>
          <p:nvPr/>
        </p:nvGraphicFramePr>
        <p:xfrm>
          <a:off x="2610725" y="2811075"/>
          <a:ext cx="3000000" cy="3000000"/>
        </p:xfrm>
        <a:graphic>
          <a:graphicData uri="http://schemas.openxmlformats.org/drawingml/2006/table">
            <a:tbl>
              <a:tblPr>
                <a:noFill/>
                <a:tableStyleId>{4BE10912-1B92-4AE1-AB83-1578074F6C7D}</a:tableStyleId>
              </a:tblPr>
              <a:tblGrid>
                <a:gridCol w="1961275"/>
                <a:gridCol w="1961275"/>
              </a:tblGrid>
              <a:tr h="89425">
                <a:tc>
                  <a:txBody>
                    <a:bodyPr/>
                    <a:lstStyle/>
                    <a:p>
                      <a:pPr indent="0" lvl="0" marL="0" rtl="0" algn="l">
                        <a:spcBef>
                          <a:spcPts val="0"/>
                        </a:spcBef>
                        <a:spcAft>
                          <a:spcPts val="0"/>
                        </a:spcAft>
                        <a:buNone/>
                      </a:pPr>
                      <a:r>
                        <a:rPr lang="en-GB" sz="1000"/>
                        <a:t>&lt; 0.00</a:t>
                      </a:r>
                      <a:endParaRPr sz="1000"/>
                    </a:p>
                  </a:txBody>
                  <a:tcPr marT="91425" marB="91425" marR="91425" marL="91425"/>
                </a:tc>
                <a:tc>
                  <a:txBody>
                    <a:bodyPr/>
                    <a:lstStyle/>
                    <a:p>
                      <a:pPr indent="0" lvl="0" marL="0" rtl="0" algn="l">
                        <a:spcBef>
                          <a:spcPts val="0"/>
                        </a:spcBef>
                        <a:spcAft>
                          <a:spcPts val="0"/>
                        </a:spcAft>
                        <a:buNone/>
                      </a:pPr>
                      <a:r>
                        <a:rPr lang="en-GB" sz="1000"/>
                        <a:t>Poor</a:t>
                      </a:r>
                      <a:endParaRPr sz="1000"/>
                    </a:p>
                  </a:txBody>
                  <a:tcPr marT="91425" marB="91425" marR="91425" marL="91425"/>
                </a:tc>
              </a:tr>
              <a:tr h="89425">
                <a:tc>
                  <a:txBody>
                    <a:bodyPr/>
                    <a:lstStyle/>
                    <a:p>
                      <a:pPr indent="0" lvl="0" marL="0" rtl="0" algn="l">
                        <a:spcBef>
                          <a:spcPts val="0"/>
                        </a:spcBef>
                        <a:spcAft>
                          <a:spcPts val="0"/>
                        </a:spcAft>
                        <a:buNone/>
                      </a:pPr>
                      <a:r>
                        <a:rPr lang="en-GB" sz="1000"/>
                        <a:t>0.00 - 0.20</a:t>
                      </a:r>
                      <a:endParaRPr sz="1000"/>
                    </a:p>
                  </a:txBody>
                  <a:tcPr marT="91425" marB="91425" marR="91425" marL="91425"/>
                </a:tc>
                <a:tc>
                  <a:txBody>
                    <a:bodyPr/>
                    <a:lstStyle/>
                    <a:p>
                      <a:pPr indent="0" lvl="0" marL="0" rtl="0" algn="l">
                        <a:spcBef>
                          <a:spcPts val="0"/>
                        </a:spcBef>
                        <a:spcAft>
                          <a:spcPts val="0"/>
                        </a:spcAft>
                        <a:buNone/>
                      </a:pPr>
                      <a:r>
                        <a:rPr lang="en-GB" sz="1000"/>
                        <a:t>Slight</a:t>
                      </a:r>
                      <a:endParaRPr sz="1000"/>
                    </a:p>
                  </a:txBody>
                  <a:tcPr marT="91425" marB="91425" marR="91425" marL="91425"/>
                </a:tc>
              </a:tr>
              <a:tr h="89425">
                <a:tc>
                  <a:txBody>
                    <a:bodyPr/>
                    <a:lstStyle/>
                    <a:p>
                      <a:pPr indent="0" lvl="0" marL="0" rtl="0" algn="l">
                        <a:spcBef>
                          <a:spcPts val="0"/>
                        </a:spcBef>
                        <a:spcAft>
                          <a:spcPts val="0"/>
                        </a:spcAft>
                        <a:buNone/>
                      </a:pPr>
                      <a:r>
                        <a:rPr lang="en-GB" sz="1000"/>
                        <a:t>0.20 - 0.40</a:t>
                      </a:r>
                      <a:endParaRPr sz="1000"/>
                    </a:p>
                  </a:txBody>
                  <a:tcPr marT="91425" marB="91425" marR="91425" marL="91425"/>
                </a:tc>
                <a:tc>
                  <a:txBody>
                    <a:bodyPr/>
                    <a:lstStyle/>
                    <a:p>
                      <a:pPr indent="0" lvl="0" marL="0" rtl="0" algn="l">
                        <a:spcBef>
                          <a:spcPts val="0"/>
                        </a:spcBef>
                        <a:spcAft>
                          <a:spcPts val="0"/>
                        </a:spcAft>
                        <a:buNone/>
                      </a:pPr>
                      <a:r>
                        <a:rPr lang="en-GB" sz="1000"/>
                        <a:t>Fair</a:t>
                      </a:r>
                      <a:endParaRPr sz="1000"/>
                    </a:p>
                  </a:txBody>
                  <a:tcPr marT="91425" marB="91425" marR="91425" marL="91425"/>
                </a:tc>
              </a:tr>
              <a:tr h="89425">
                <a:tc>
                  <a:txBody>
                    <a:bodyPr/>
                    <a:lstStyle/>
                    <a:p>
                      <a:pPr indent="0" lvl="0" marL="0" rtl="0" algn="l">
                        <a:spcBef>
                          <a:spcPts val="0"/>
                        </a:spcBef>
                        <a:spcAft>
                          <a:spcPts val="0"/>
                        </a:spcAft>
                        <a:buNone/>
                      </a:pPr>
                      <a:r>
                        <a:rPr lang="en-GB" sz="1000"/>
                        <a:t>0.40 - 0.60</a:t>
                      </a:r>
                      <a:endParaRPr sz="1000"/>
                    </a:p>
                  </a:txBody>
                  <a:tcPr marT="91425" marB="91425" marR="91425" marL="91425"/>
                </a:tc>
                <a:tc>
                  <a:txBody>
                    <a:bodyPr/>
                    <a:lstStyle/>
                    <a:p>
                      <a:pPr indent="0" lvl="0" marL="0" rtl="0" algn="l">
                        <a:spcBef>
                          <a:spcPts val="0"/>
                        </a:spcBef>
                        <a:spcAft>
                          <a:spcPts val="0"/>
                        </a:spcAft>
                        <a:buNone/>
                      </a:pPr>
                      <a:r>
                        <a:rPr lang="en-GB" sz="1000"/>
                        <a:t>Moderate</a:t>
                      </a:r>
                      <a:endParaRPr sz="1000"/>
                    </a:p>
                  </a:txBody>
                  <a:tcPr marT="91425" marB="91425" marR="91425" marL="91425"/>
                </a:tc>
              </a:tr>
              <a:tr h="89425">
                <a:tc>
                  <a:txBody>
                    <a:bodyPr/>
                    <a:lstStyle/>
                    <a:p>
                      <a:pPr indent="0" lvl="0" marL="0" rtl="0" algn="l">
                        <a:spcBef>
                          <a:spcPts val="0"/>
                        </a:spcBef>
                        <a:spcAft>
                          <a:spcPts val="0"/>
                        </a:spcAft>
                        <a:buNone/>
                      </a:pPr>
                      <a:r>
                        <a:rPr lang="en-GB" sz="1000"/>
                        <a:t>0.60 - 0.80</a:t>
                      </a:r>
                      <a:endParaRPr sz="1000"/>
                    </a:p>
                  </a:txBody>
                  <a:tcPr marT="91425" marB="91425" marR="91425" marL="91425"/>
                </a:tc>
                <a:tc>
                  <a:txBody>
                    <a:bodyPr/>
                    <a:lstStyle/>
                    <a:p>
                      <a:pPr indent="0" lvl="0" marL="0" rtl="0" algn="l">
                        <a:spcBef>
                          <a:spcPts val="0"/>
                        </a:spcBef>
                        <a:spcAft>
                          <a:spcPts val="0"/>
                        </a:spcAft>
                        <a:buNone/>
                      </a:pPr>
                      <a:r>
                        <a:rPr lang="en-GB" sz="1000"/>
                        <a:t>Substantial</a:t>
                      </a:r>
                      <a:endParaRPr sz="1000"/>
                    </a:p>
                  </a:txBody>
                  <a:tcPr marT="91425" marB="91425" marR="91425" marL="91425"/>
                </a:tc>
              </a:tr>
              <a:tr h="89425">
                <a:tc>
                  <a:txBody>
                    <a:bodyPr/>
                    <a:lstStyle/>
                    <a:p>
                      <a:pPr indent="0" lvl="0" marL="0" rtl="0" algn="l">
                        <a:spcBef>
                          <a:spcPts val="0"/>
                        </a:spcBef>
                        <a:spcAft>
                          <a:spcPts val="0"/>
                        </a:spcAft>
                        <a:buNone/>
                      </a:pPr>
                      <a:r>
                        <a:rPr lang="en-GB" sz="1000"/>
                        <a:t>0.80 - 1.00</a:t>
                      </a:r>
                      <a:endParaRPr sz="1000"/>
                    </a:p>
                  </a:txBody>
                  <a:tcPr marT="91425" marB="91425" marR="91425" marL="91425"/>
                </a:tc>
                <a:tc>
                  <a:txBody>
                    <a:bodyPr/>
                    <a:lstStyle/>
                    <a:p>
                      <a:pPr indent="0" lvl="0" marL="0" rtl="0" algn="l">
                        <a:spcBef>
                          <a:spcPts val="0"/>
                        </a:spcBef>
                        <a:spcAft>
                          <a:spcPts val="0"/>
                        </a:spcAft>
                        <a:buNone/>
                      </a:pPr>
                      <a:r>
                        <a:rPr lang="en-GB" sz="1000"/>
                        <a:t>Almost perfect</a:t>
                      </a:r>
                      <a:endParaRPr sz="1000"/>
                    </a:p>
                  </a:txBody>
                  <a:tcPr marT="91425" marB="91425" marR="91425" marL="91425"/>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 Baseline Model</a:t>
            </a:r>
            <a:endParaRPr/>
          </a:p>
        </p:txBody>
      </p:sp>
      <p:sp>
        <p:nvSpPr>
          <p:cNvPr id="465" name="Google Shape;465;p48"/>
          <p:cNvSpPr txBox="1"/>
          <p:nvPr/>
        </p:nvSpPr>
        <p:spPr>
          <a:xfrm>
            <a:off x="206675" y="4431675"/>
            <a:ext cx="12744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Lung Kun Hung Eric</a:t>
            </a:r>
            <a:endParaRPr sz="1000">
              <a:latin typeface="Calibri"/>
              <a:ea typeface="Calibri"/>
              <a:cs typeface="Calibri"/>
              <a:sym typeface="Calibri"/>
            </a:endParaRPr>
          </a:p>
        </p:txBody>
      </p:sp>
      <p:pic>
        <p:nvPicPr>
          <p:cNvPr id="466" name="Google Shape;466;p48"/>
          <p:cNvPicPr preferRelativeResize="0"/>
          <p:nvPr/>
        </p:nvPicPr>
        <p:blipFill>
          <a:blip r:embed="rId3">
            <a:alphaModFix/>
          </a:blip>
          <a:stretch>
            <a:fillRect/>
          </a:stretch>
        </p:blipFill>
        <p:spPr>
          <a:xfrm>
            <a:off x="1633475" y="1952600"/>
            <a:ext cx="5895975" cy="1190625"/>
          </a:xfrm>
          <a:prstGeom prst="rect">
            <a:avLst/>
          </a:prstGeom>
          <a:noFill/>
          <a:ln>
            <a:noFill/>
          </a:ln>
        </p:spPr>
      </p:pic>
      <p:pic>
        <p:nvPicPr>
          <p:cNvPr id="467" name="Google Shape;467;p48"/>
          <p:cNvPicPr preferRelativeResize="0"/>
          <p:nvPr/>
        </p:nvPicPr>
        <p:blipFill>
          <a:blip r:embed="rId4">
            <a:alphaModFix/>
          </a:blip>
          <a:stretch>
            <a:fillRect/>
          </a:stretch>
        </p:blipFill>
        <p:spPr>
          <a:xfrm>
            <a:off x="1633475" y="3524225"/>
            <a:ext cx="5543550" cy="828675"/>
          </a:xfrm>
          <a:prstGeom prst="rect">
            <a:avLst/>
          </a:prstGeom>
          <a:noFill/>
          <a:ln>
            <a:noFill/>
          </a:ln>
        </p:spPr>
      </p:pic>
      <p:sp>
        <p:nvSpPr>
          <p:cNvPr id="468" name="Google Shape;468;p48"/>
          <p:cNvSpPr txBox="1"/>
          <p:nvPr/>
        </p:nvSpPr>
        <p:spPr>
          <a:xfrm>
            <a:off x="991300" y="1898425"/>
            <a:ext cx="5386500" cy="6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469" name="Google Shape;469;p48"/>
          <p:cNvSpPr txBox="1"/>
          <p:nvPr/>
        </p:nvSpPr>
        <p:spPr>
          <a:xfrm>
            <a:off x="991300" y="1645925"/>
            <a:ext cx="5386500" cy="6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alibri"/>
                <a:ea typeface="Calibri"/>
                <a:cs typeface="Calibri"/>
                <a:sym typeface="Calibri"/>
              </a:rPr>
              <a:t>Simple Sequential model of CNN:</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470" name="Google Shape;470;p48"/>
          <p:cNvSpPr txBox="1"/>
          <p:nvPr/>
        </p:nvSpPr>
        <p:spPr>
          <a:xfrm>
            <a:off x="1096950" y="3258888"/>
            <a:ext cx="5386500" cy="6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alibri"/>
                <a:ea typeface="Calibri"/>
                <a:cs typeface="Calibri"/>
                <a:sym typeface="Calibri"/>
              </a:rPr>
              <a:t>VGG:</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471" name="Google Shape;471;p4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 MVNN Final</a:t>
            </a:r>
            <a:endParaRPr/>
          </a:p>
        </p:txBody>
      </p:sp>
      <p:pic>
        <p:nvPicPr>
          <p:cNvPr id="477" name="Google Shape;477;p49"/>
          <p:cNvPicPr preferRelativeResize="0"/>
          <p:nvPr/>
        </p:nvPicPr>
        <p:blipFill>
          <a:blip r:embed="rId3">
            <a:alphaModFix/>
          </a:blip>
          <a:stretch>
            <a:fillRect/>
          </a:stretch>
        </p:blipFill>
        <p:spPr>
          <a:xfrm>
            <a:off x="2343150" y="2295525"/>
            <a:ext cx="4457700" cy="552450"/>
          </a:xfrm>
          <a:prstGeom prst="rect">
            <a:avLst/>
          </a:prstGeom>
          <a:noFill/>
          <a:ln>
            <a:noFill/>
          </a:ln>
        </p:spPr>
      </p:pic>
      <p:sp>
        <p:nvSpPr>
          <p:cNvPr id="478" name="Google Shape;478;p49"/>
          <p:cNvSpPr txBox="1"/>
          <p:nvPr/>
        </p:nvSpPr>
        <p:spPr>
          <a:xfrm>
            <a:off x="206675" y="4431675"/>
            <a:ext cx="12744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Lung Kun Hung Eric</a:t>
            </a:r>
            <a:endParaRPr sz="1000">
              <a:latin typeface="Calibri"/>
              <a:ea typeface="Calibri"/>
              <a:cs typeface="Calibri"/>
              <a:sym typeface="Calibri"/>
            </a:endParaRPr>
          </a:p>
        </p:txBody>
      </p:sp>
      <p:pic>
        <p:nvPicPr>
          <p:cNvPr id="479" name="Google Shape;479;p49"/>
          <p:cNvPicPr preferRelativeResize="0"/>
          <p:nvPr/>
        </p:nvPicPr>
        <p:blipFill rotWithShape="1">
          <a:blip r:embed="rId4">
            <a:alphaModFix/>
          </a:blip>
          <a:srcRect b="8062" l="0" r="0" t="0"/>
          <a:stretch/>
        </p:blipFill>
        <p:spPr>
          <a:xfrm>
            <a:off x="2767838" y="3043775"/>
            <a:ext cx="3608326" cy="1241000"/>
          </a:xfrm>
          <a:prstGeom prst="rect">
            <a:avLst/>
          </a:prstGeom>
          <a:noFill/>
          <a:ln>
            <a:noFill/>
          </a:ln>
        </p:spPr>
      </p:pic>
      <p:sp>
        <p:nvSpPr>
          <p:cNvPr id="480" name="Google Shape;480;p4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 MVNN Variations</a:t>
            </a:r>
            <a:endParaRPr/>
          </a:p>
        </p:txBody>
      </p:sp>
      <p:pic>
        <p:nvPicPr>
          <p:cNvPr id="486" name="Google Shape;486;p50"/>
          <p:cNvPicPr preferRelativeResize="0"/>
          <p:nvPr/>
        </p:nvPicPr>
        <p:blipFill>
          <a:blip r:embed="rId3">
            <a:alphaModFix/>
          </a:blip>
          <a:stretch>
            <a:fillRect/>
          </a:stretch>
        </p:blipFill>
        <p:spPr>
          <a:xfrm>
            <a:off x="3467100" y="2833688"/>
            <a:ext cx="4400550" cy="504825"/>
          </a:xfrm>
          <a:prstGeom prst="rect">
            <a:avLst/>
          </a:prstGeom>
          <a:noFill/>
          <a:ln>
            <a:noFill/>
          </a:ln>
        </p:spPr>
      </p:pic>
      <p:pic>
        <p:nvPicPr>
          <p:cNvPr id="487" name="Google Shape;487;p50"/>
          <p:cNvPicPr preferRelativeResize="0"/>
          <p:nvPr/>
        </p:nvPicPr>
        <p:blipFill>
          <a:blip r:embed="rId4">
            <a:alphaModFix/>
          </a:blip>
          <a:stretch>
            <a:fillRect/>
          </a:stretch>
        </p:blipFill>
        <p:spPr>
          <a:xfrm>
            <a:off x="3467100" y="4176713"/>
            <a:ext cx="4400550" cy="504825"/>
          </a:xfrm>
          <a:prstGeom prst="rect">
            <a:avLst/>
          </a:prstGeom>
          <a:noFill/>
          <a:ln>
            <a:noFill/>
          </a:ln>
        </p:spPr>
      </p:pic>
      <p:pic>
        <p:nvPicPr>
          <p:cNvPr id="488" name="Google Shape;488;p50"/>
          <p:cNvPicPr preferRelativeResize="0"/>
          <p:nvPr/>
        </p:nvPicPr>
        <p:blipFill>
          <a:blip r:embed="rId5">
            <a:alphaModFix/>
          </a:blip>
          <a:stretch>
            <a:fillRect/>
          </a:stretch>
        </p:blipFill>
        <p:spPr>
          <a:xfrm>
            <a:off x="3467100" y="2166938"/>
            <a:ext cx="4400550" cy="552450"/>
          </a:xfrm>
          <a:prstGeom prst="rect">
            <a:avLst/>
          </a:prstGeom>
          <a:noFill/>
          <a:ln>
            <a:noFill/>
          </a:ln>
        </p:spPr>
      </p:pic>
      <p:pic>
        <p:nvPicPr>
          <p:cNvPr id="489" name="Google Shape;489;p50"/>
          <p:cNvPicPr preferRelativeResize="0"/>
          <p:nvPr/>
        </p:nvPicPr>
        <p:blipFill>
          <a:blip r:embed="rId6">
            <a:alphaModFix/>
          </a:blip>
          <a:stretch>
            <a:fillRect/>
          </a:stretch>
        </p:blipFill>
        <p:spPr>
          <a:xfrm>
            <a:off x="3467100" y="3481388"/>
            <a:ext cx="4362450" cy="504825"/>
          </a:xfrm>
          <a:prstGeom prst="rect">
            <a:avLst/>
          </a:prstGeom>
          <a:noFill/>
          <a:ln>
            <a:noFill/>
          </a:ln>
        </p:spPr>
      </p:pic>
      <p:pic>
        <p:nvPicPr>
          <p:cNvPr id="490" name="Google Shape;490;p50"/>
          <p:cNvPicPr preferRelativeResize="0"/>
          <p:nvPr/>
        </p:nvPicPr>
        <p:blipFill>
          <a:blip r:embed="rId7">
            <a:alphaModFix/>
          </a:blip>
          <a:stretch>
            <a:fillRect/>
          </a:stretch>
        </p:blipFill>
        <p:spPr>
          <a:xfrm>
            <a:off x="3485200" y="1454700"/>
            <a:ext cx="4364351" cy="540800"/>
          </a:xfrm>
          <a:prstGeom prst="rect">
            <a:avLst/>
          </a:prstGeom>
          <a:noFill/>
          <a:ln>
            <a:noFill/>
          </a:ln>
        </p:spPr>
      </p:pic>
      <p:sp>
        <p:nvSpPr>
          <p:cNvPr id="491" name="Google Shape;491;p50"/>
          <p:cNvSpPr txBox="1"/>
          <p:nvPr/>
        </p:nvSpPr>
        <p:spPr>
          <a:xfrm>
            <a:off x="1309250" y="1478975"/>
            <a:ext cx="1945200" cy="31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latin typeface="Calibri"/>
                <a:ea typeface="Calibri"/>
                <a:cs typeface="Calibri"/>
                <a:sym typeface="Calibri"/>
              </a:rPr>
              <a:t>w/o pixel domain</a:t>
            </a:r>
            <a:br>
              <a:rPr lang="en-GB" sz="1500">
                <a:latin typeface="Calibri"/>
                <a:ea typeface="Calibri"/>
                <a:cs typeface="Calibri"/>
                <a:sym typeface="Calibri"/>
              </a:rPr>
            </a:br>
            <a:endParaRPr sz="1500">
              <a:latin typeface="Calibri"/>
              <a:ea typeface="Calibri"/>
              <a:cs typeface="Calibri"/>
              <a:sym typeface="Calibri"/>
            </a:endParaRPr>
          </a:p>
          <a:p>
            <a:pPr indent="0" lvl="0" marL="0" rtl="0" algn="l">
              <a:spcBef>
                <a:spcPts val="0"/>
              </a:spcBef>
              <a:spcAft>
                <a:spcPts val="0"/>
              </a:spcAft>
              <a:buNone/>
            </a:pPr>
            <a:br>
              <a:rPr lang="en-GB" sz="1500">
                <a:latin typeface="Calibri"/>
                <a:ea typeface="Calibri"/>
                <a:cs typeface="Calibri"/>
                <a:sym typeface="Calibri"/>
              </a:rPr>
            </a:br>
            <a:r>
              <a:rPr lang="en-GB" sz="1500">
                <a:latin typeface="Calibri"/>
                <a:ea typeface="Calibri"/>
                <a:cs typeface="Calibri"/>
                <a:sym typeface="Calibri"/>
              </a:rPr>
              <a:t>w/o frequency domain</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0" lvl="0" marL="0" rtl="0" algn="l">
              <a:spcBef>
                <a:spcPts val="0"/>
              </a:spcBef>
              <a:spcAft>
                <a:spcPts val="0"/>
              </a:spcAft>
              <a:buNone/>
            </a:pPr>
            <a:r>
              <a:rPr lang="en-GB" sz="1500">
                <a:latin typeface="Calibri"/>
                <a:ea typeface="Calibri"/>
                <a:cs typeface="Calibri"/>
                <a:sym typeface="Calibri"/>
              </a:rPr>
              <a:t>w/o attention</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0" lvl="0" marL="0" rtl="0" algn="l">
              <a:spcBef>
                <a:spcPts val="0"/>
              </a:spcBef>
              <a:spcAft>
                <a:spcPts val="0"/>
              </a:spcAft>
              <a:buNone/>
            </a:pPr>
            <a:r>
              <a:rPr lang="en-GB" sz="1500">
                <a:latin typeface="Calibri"/>
                <a:ea typeface="Calibri"/>
                <a:cs typeface="Calibri"/>
                <a:sym typeface="Calibri"/>
              </a:rPr>
              <a:t>w/o GRU</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0" lvl="0" marL="0" rtl="0" algn="l">
              <a:spcBef>
                <a:spcPts val="0"/>
              </a:spcBef>
              <a:spcAft>
                <a:spcPts val="0"/>
              </a:spcAft>
              <a:buNone/>
            </a:pPr>
            <a:r>
              <a:rPr lang="en-GB" sz="1500">
                <a:latin typeface="Calibri"/>
                <a:ea typeface="Calibri"/>
                <a:cs typeface="Calibri"/>
                <a:sym typeface="Calibri"/>
              </a:rPr>
              <a:t>w/o branches </a:t>
            </a:r>
            <a:endParaRPr sz="1500">
              <a:latin typeface="Calibri"/>
              <a:ea typeface="Calibri"/>
              <a:cs typeface="Calibri"/>
              <a:sym typeface="Calibri"/>
            </a:endParaRPr>
          </a:p>
        </p:txBody>
      </p:sp>
      <p:sp>
        <p:nvSpPr>
          <p:cNvPr id="492" name="Google Shape;492;p50"/>
          <p:cNvSpPr txBox="1"/>
          <p:nvPr/>
        </p:nvSpPr>
        <p:spPr>
          <a:xfrm>
            <a:off x="206675" y="4431675"/>
            <a:ext cx="12744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Lung Kun Hung Eric</a:t>
            </a:r>
            <a:endParaRPr sz="1000">
              <a:latin typeface="Calibri"/>
              <a:ea typeface="Calibri"/>
              <a:cs typeface="Calibri"/>
              <a:sym typeface="Calibri"/>
            </a:endParaRPr>
          </a:p>
        </p:txBody>
      </p:sp>
      <p:sp>
        <p:nvSpPr>
          <p:cNvPr id="493" name="Google Shape;493;p5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51"/>
          <p:cNvPicPr preferRelativeResize="0"/>
          <p:nvPr/>
        </p:nvPicPr>
        <p:blipFill>
          <a:blip r:embed="rId3">
            <a:alphaModFix/>
          </a:blip>
          <a:stretch>
            <a:fillRect/>
          </a:stretch>
        </p:blipFill>
        <p:spPr>
          <a:xfrm>
            <a:off x="1661411" y="663550"/>
            <a:ext cx="5821175" cy="3686975"/>
          </a:xfrm>
          <a:prstGeom prst="rect">
            <a:avLst/>
          </a:prstGeom>
          <a:noFill/>
          <a:ln>
            <a:noFill/>
          </a:ln>
        </p:spPr>
      </p:pic>
      <p:sp>
        <p:nvSpPr>
          <p:cNvPr id="499" name="Google Shape;499;p51"/>
          <p:cNvSpPr txBox="1"/>
          <p:nvPr/>
        </p:nvSpPr>
        <p:spPr>
          <a:xfrm>
            <a:off x="206675" y="4431675"/>
            <a:ext cx="12744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Lung Kun Hung Eric</a:t>
            </a:r>
            <a:endParaRPr sz="1000">
              <a:latin typeface="Calibri"/>
              <a:ea typeface="Calibri"/>
              <a:cs typeface="Calibri"/>
              <a:sym typeface="Calibri"/>
            </a:endParaRPr>
          </a:p>
        </p:txBody>
      </p:sp>
      <p:sp>
        <p:nvSpPr>
          <p:cNvPr id="500" name="Google Shape;500;p51"/>
          <p:cNvSpPr/>
          <p:nvPr/>
        </p:nvSpPr>
        <p:spPr>
          <a:xfrm>
            <a:off x="3798275" y="1059725"/>
            <a:ext cx="600900" cy="30243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16"/>
          <p:cNvPicPr preferRelativeResize="0"/>
          <p:nvPr/>
        </p:nvPicPr>
        <p:blipFill>
          <a:blip r:embed="rId3">
            <a:alphaModFix/>
          </a:blip>
          <a:stretch>
            <a:fillRect/>
          </a:stretch>
        </p:blipFill>
        <p:spPr>
          <a:xfrm>
            <a:off x="4789450" y="2355400"/>
            <a:ext cx="4017351" cy="2304649"/>
          </a:xfrm>
          <a:prstGeom prst="rect">
            <a:avLst/>
          </a:prstGeom>
          <a:noFill/>
          <a:ln cap="flat" cmpd="sng" w="9525">
            <a:solidFill>
              <a:srgbClr val="000000"/>
            </a:solidFill>
            <a:prstDash val="solid"/>
            <a:round/>
            <a:headEnd len="sm" w="sm" type="none"/>
            <a:tailEnd len="sm" w="sm" type="none"/>
          </a:ln>
        </p:spPr>
      </p:pic>
      <p:pic>
        <p:nvPicPr>
          <p:cNvPr id="166" name="Google Shape;166;p16"/>
          <p:cNvPicPr preferRelativeResize="0"/>
          <p:nvPr/>
        </p:nvPicPr>
        <p:blipFill>
          <a:blip r:embed="rId4">
            <a:alphaModFix/>
          </a:blip>
          <a:stretch>
            <a:fillRect/>
          </a:stretch>
        </p:blipFill>
        <p:spPr>
          <a:xfrm>
            <a:off x="332150" y="205150"/>
            <a:ext cx="4373916" cy="4733201"/>
          </a:xfrm>
          <a:prstGeom prst="rect">
            <a:avLst/>
          </a:prstGeom>
          <a:noFill/>
          <a:ln cap="flat" cmpd="sng" w="9525">
            <a:solidFill>
              <a:srgbClr val="000000"/>
            </a:solidFill>
            <a:prstDash val="solid"/>
            <a:round/>
            <a:headEnd len="sm" w="sm" type="none"/>
            <a:tailEnd len="sm" w="sm" type="none"/>
          </a:ln>
        </p:spPr>
      </p:pic>
      <p:sp>
        <p:nvSpPr>
          <p:cNvPr id="167" name="Google Shape;167;p16"/>
          <p:cNvSpPr txBox="1"/>
          <p:nvPr>
            <p:ph idx="1" type="body"/>
          </p:nvPr>
        </p:nvSpPr>
        <p:spPr>
          <a:xfrm>
            <a:off x="4681625" y="1286900"/>
            <a:ext cx="4233000" cy="739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700"/>
              <a:t>Twitter and Weibo are popular platforms for seeking &amp; sharing news, </a:t>
            </a:r>
            <a:r>
              <a:rPr b="1" lang="en-GB" sz="1700">
                <a:solidFill>
                  <a:srgbClr val="980000"/>
                </a:solidFill>
              </a:rPr>
              <a:t>but also a breeding ground for fake news &amp; rumor</a:t>
            </a:r>
            <a:endParaRPr b="1" sz="1700">
              <a:solidFill>
                <a:srgbClr val="980000"/>
              </a:solidFill>
            </a:endParaRPr>
          </a:p>
        </p:txBody>
      </p:sp>
      <p:sp>
        <p:nvSpPr>
          <p:cNvPr id="168" name="Google Shape;168;p16"/>
          <p:cNvSpPr txBox="1"/>
          <p:nvPr/>
        </p:nvSpPr>
        <p:spPr>
          <a:xfrm>
            <a:off x="206675" y="4431675"/>
            <a:ext cx="964500" cy="505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CHENG Tat Fan</a:t>
            </a:r>
            <a:endParaRPr sz="1000">
              <a:latin typeface="Calibri"/>
              <a:ea typeface="Calibri"/>
              <a:cs typeface="Calibri"/>
              <a:sym typeface="Calibri"/>
            </a:endParaRPr>
          </a:p>
        </p:txBody>
      </p:sp>
      <p:sp>
        <p:nvSpPr>
          <p:cNvPr id="169" name="Google Shape;169;p16"/>
          <p:cNvSpPr txBox="1"/>
          <p:nvPr/>
        </p:nvSpPr>
        <p:spPr>
          <a:xfrm>
            <a:off x="4069475" y="4610775"/>
            <a:ext cx="4869000" cy="32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700" u="sng">
                <a:solidFill>
                  <a:schemeClr val="hlink"/>
                </a:solidFill>
                <a:hlinkClick r:id="rId5"/>
              </a:rPr>
              <a:t>https://www.americanpressinstitute.org/publications/reports/survey-research/how-people-use-twitter-news/single-page/</a:t>
            </a:r>
            <a:endParaRPr sz="700"/>
          </a:p>
          <a:p>
            <a:pPr indent="0" lvl="0" marL="0" rtl="0" algn="r">
              <a:spcBef>
                <a:spcPts val="0"/>
              </a:spcBef>
              <a:spcAft>
                <a:spcPts val="0"/>
              </a:spcAft>
              <a:buNone/>
            </a:pPr>
            <a:r>
              <a:rPr lang="en-GB" sz="700" u="sng">
                <a:solidFill>
                  <a:schemeClr val="hlink"/>
                </a:solidFill>
                <a:hlinkClick r:id="rId6"/>
              </a:rPr>
              <a:t>https://www.sekkeistudio.com/blog/2016-weibo-user-research-report/</a:t>
            </a:r>
            <a:endParaRPr sz="700"/>
          </a:p>
        </p:txBody>
      </p:sp>
      <p:sp>
        <p:nvSpPr>
          <p:cNvPr id="170" name="Google Shape;170;p16"/>
          <p:cNvSpPr/>
          <p:nvPr/>
        </p:nvSpPr>
        <p:spPr>
          <a:xfrm>
            <a:off x="332150" y="1180050"/>
            <a:ext cx="3815700" cy="323100"/>
          </a:xfrm>
          <a:prstGeom prst="roundRect">
            <a:avLst>
              <a:gd fmla="val 16667" name="adj"/>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6"/>
          <p:cNvSpPr/>
          <p:nvPr/>
        </p:nvSpPr>
        <p:spPr>
          <a:xfrm>
            <a:off x="332225" y="783600"/>
            <a:ext cx="3815700" cy="323100"/>
          </a:xfrm>
          <a:prstGeom prst="roundRect">
            <a:avLst>
              <a:gd fmla="val 16667" name="adj"/>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
          <p:cNvSpPr/>
          <p:nvPr/>
        </p:nvSpPr>
        <p:spPr>
          <a:xfrm>
            <a:off x="1171175" y="3323975"/>
            <a:ext cx="1847700" cy="323100"/>
          </a:xfrm>
          <a:prstGeom prst="roundRect">
            <a:avLst>
              <a:gd fmla="val 16667" name="adj"/>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6"/>
          <p:cNvSpPr/>
          <p:nvPr/>
        </p:nvSpPr>
        <p:spPr>
          <a:xfrm>
            <a:off x="4789450" y="4289600"/>
            <a:ext cx="3953100" cy="323100"/>
          </a:xfrm>
          <a:prstGeom prst="roundRect">
            <a:avLst>
              <a:gd fmla="val 16667" name="adj"/>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507" name="Google Shape;507;p52"/>
          <p:cNvSpPr txBox="1"/>
          <p:nvPr>
            <p:ph idx="1" type="body"/>
          </p:nvPr>
        </p:nvSpPr>
        <p:spPr>
          <a:xfrm>
            <a:off x="819150" y="1685925"/>
            <a:ext cx="7505700" cy="24480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GB" sz="1900"/>
              <a:t>Baseline Models</a:t>
            </a:r>
            <a:endParaRPr sz="1900"/>
          </a:p>
          <a:p>
            <a:pPr indent="-349250" lvl="0" marL="457200" rtl="0" algn="l">
              <a:spcBef>
                <a:spcPts val="0"/>
              </a:spcBef>
              <a:spcAft>
                <a:spcPts val="0"/>
              </a:spcAft>
              <a:buSzPts val="1900"/>
              <a:buChar char="-"/>
            </a:pPr>
            <a:r>
              <a:rPr lang="en-GB" sz="1900"/>
              <a:t>MVNN</a:t>
            </a:r>
            <a:endParaRPr sz="1900"/>
          </a:p>
          <a:p>
            <a:pPr indent="-349250" lvl="0" marL="914400" rtl="0" algn="l">
              <a:spcBef>
                <a:spcPts val="0"/>
              </a:spcBef>
              <a:spcAft>
                <a:spcPts val="0"/>
              </a:spcAft>
              <a:buSzPts val="1900"/>
              <a:buChar char="-"/>
            </a:pPr>
            <a:r>
              <a:rPr lang="en-GB" sz="1900"/>
              <a:t>High accuracy (&gt;80%)</a:t>
            </a:r>
            <a:endParaRPr sz="1900"/>
          </a:p>
          <a:p>
            <a:pPr indent="-349250" lvl="0" marL="914400" rtl="0" algn="l">
              <a:spcBef>
                <a:spcPts val="0"/>
              </a:spcBef>
              <a:spcAft>
                <a:spcPts val="0"/>
              </a:spcAft>
              <a:buSzPts val="1900"/>
              <a:buChar char="-"/>
            </a:pPr>
            <a:r>
              <a:rPr lang="en-GB" sz="1900"/>
              <a:t>Pixel domain is strongly correlated to MVNN</a:t>
            </a:r>
            <a:endParaRPr sz="1900"/>
          </a:p>
          <a:p>
            <a:pPr indent="-349250" lvl="0" marL="457200" rtl="0" algn="l">
              <a:spcBef>
                <a:spcPts val="0"/>
              </a:spcBef>
              <a:spcAft>
                <a:spcPts val="0"/>
              </a:spcAft>
              <a:buSzPts val="1900"/>
              <a:buChar char="-"/>
            </a:pPr>
            <a:r>
              <a:rPr lang="en-GB" sz="1900"/>
              <a:t>Compare the result statistics</a:t>
            </a:r>
            <a:endParaRPr sz="1900"/>
          </a:p>
        </p:txBody>
      </p:sp>
      <p:sp>
        <p:nvSpPr>
          <p:cNvPr id="508" name="Google Shape;508;p52"/>
          <p:cNvSpPr txBox="1"/>
          <p:nvPr/>
        </p:nvSpPr>
        <p:spPr>
          <a:xfrm>
            <a:off x="206675" y="4431675"/>
            <a:ext cx="12744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Lung Kun Hung Eric</a:t>
            </a:r>
            <a:endParaRPr sz="1000">
              <a:latin typeface="Calibri"/>
              <a:ea typeface="Calibri"/>
              <a:cs typeface="Calibri"/>
              <a:sym typeface="Calibri"/>
            </a:endParaRPr>
          </a:p>
        </p:txBody>
      </p:sp>
      <p:sp>
        <p:nvSpPr>
          <p:cNvPr id="509" name="Google Shape;509;p5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515" name="Google Shape;515;p53"/>
          <p:cNvSpPr txBox="1"/>
          <p:nvPr>
            <p:ph idx="1" type="body"/>
          </p:nvPr>
        </p:nvSpPr>
        <p:spPr>
          <a:xfrm>
            <a:off x="819150" y="1685925"/>
            <a:ext cx="7505700" cy="24480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AutoNum type="arabicPeriod"/>
            </a:pPr>
            <a:r>
              <a:rPr lang="en-GB" sz="1900"/>
              <a:t> Stronger units:  The Use of GRU can be replaced by more sophisticated architecture like LSTM or even TRANSFORMER</a:t>
            </a:r>
            <a:endParaRPr sz="1900"/>
          </a:p>
          <a:p>
            <a:pPr indent="-349250" lvl="0" marL="457200" rtl="0" algn="l">
              <a:spcBef>
                <a:spcPts val="0"/>
              </a:spcBef>
              <a:spcAft>
                <a:spcPts val="0"/>
              </a:spcAft>
              <a:buSzPts val="1900"/>
              <a:buAutoNum type="arabicPeriod"/>
            </a:pPr>
            <a:r>
              <a:rPr lang="en-GB" sz="1900"/>
              <a:t> Dataset: Also including the TEXT part since fake news detection depends a lot in the actual text describing the image</a:t>
            </a:r>
            <a:endParaRPr sz="1900"/>
          </a:p>
          <a:p>
            <a:pPr indent="-349250" lvl="0" marL="457200" rtl="0" algn="l">
              <a:spcBef>
                <a:spcPts val="0"/>
              </a:spcBef>
              <a:spcAft>
                <a:spcPts val="0"/>
              </a:spcAft>
              <a:buSzPts val="1900"/>
              <a:buAutoNum type="arabicPeriod"/>
            </a:pPr>
            <a:r>
              <a:rPr lang="en-GB" sz="1900"/>
              <a:t> More preprocessing:  haven’t test data augmentation due to the assumption on JPEG image (which is found to be not the most helpful)</a:t>
            </a:r>
            <a:endParaRPr sz="1900"/>
          </a:p>
          <a:p>
            <a:pPr indent="-349250" lvl="0" marL="457200" rtl="0" algn="l">
              <a:spcBef>
                <a:spcPts val="0"/>
              </a:spcBef>
              <a:spcAft>
                <a:spcPts val="0"/>
              </a:spcAft>
              <a:buSzPts val="1900"/>
              <a:buAutoNum type="arabicPeriod"/>
            </a:pPr>
            <a:r>
              <a:rPr lang="en-GB" sz="1900"/>
              <a:t> Transfer learning:  use existing convolution parameters instead of training from scratch and using randomly initialized weights</a:t>
            </a:r>
            <a:endParaRPr sz="1900"/>
          </a:p>
        </p:txBody>
      </p:sp>
      <p:sp>
        <p:nvSpPr>
          <p:cNvPr id="516" name="Google Shape;516;p53"/>
          <p:cNvSpPr txBox="1"/>
          <p:nvPr/>
        </p:nvSpPr>
        <p:spPr>
          <a:xfrm>
            <a:off x="206675" y="4431675"/>
            <a:ext cx="12744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Lung Kun Hung Eric</a:t>
            </a:r>
            <a:endParaRPr sz="1000">
              <a:latin typeface="Calibri"/>
              <a:ea typeface="Calibri"/>
              <a:cs typeface="Calibri"/>
              <a:sym typeface="Calibri"/>
            </a:endParaRPr>
          </a:p>
        </p:txBody>
      </p:sp>
      <p:sp>
        <p:nvSpPr>
          <p:cNvPr id="517" name="Google Shape;517;p5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4"/>
          <p:cNvSpPr txBox="1"/>
          <p:nvPr>
            <p:ph type="title"/>
          </p:nvPr>
        </p:nvSpPr>
        <p:spPr>
          <a:xfrm>
            <a:off x="819150" y="845600"/>
            <a:ext cx="7505700" cy="3518100"/>
          </a:xfrm>
          <a:prstGeom prst="rect">
            <a:avLst/>
          </a:prstGeom>
        </p:spPr>
        <p:txBody>
          <a:bodyPr anchorCtr="0" anchor="t" bIns="91425" lIns="91425" spcFirstLastPara="1" rIns="91425" wrap="square" tIns="91425">
            <a:noAutofit/>
          </a:bodyPr>
          <a:lstStyle/>
          <a:p>
            <a:pPr indent="457200" lvl="0" marL="1828800" rtl="0" algn="l">
              <a:lnSpc>
                <a:spcPct val="115000"/>
              </a:lnSpc>
              <a:spcBef>
                <a:spcPts val="0"/>
              </a:spcBef>
              <a:spcAft>
                <a:spcPts val="0"/>
              </a:spcAft>
              <a:buNone/>
            </a:pPr>
            <a:r>
              <a:t/>
            </a:r>
            <a:endParaRPr sz="2800">
              <a:solidFill>
                <a:schemeClr val="dk2"/>
              </a:solidFill>
              <a:latin typeface="Calibri"/>
              <a:ea typeface="Calibri"/>
              <a:cs typeface="Calibri"/>
              <a:sym typeface="Calibri"/>
            </a:endParaRPr>
          </a:p>
          <a:p>
            <a:pPr indent="457200" lvl="0" marL="1828800" rtl="0" algn="l">
              <a:lnSpc>
                <a:spcPct val="115000"/>
              </a:lnSpc>
              <a:spcBef>
                <a:spcPts val="1600"/>
              </a:spcBef>
              <a:spcAft>
                <a:spcPts val="0"/>
              </a:spcAft>
              <a:buNone/>
            </a:pPr>
            <a:r>
              <a:rPr lang="en-GB" sz="3400">
                <a:solidFill>
                  <a:schemeClr val="dk2"/>
                </a:solidFill>
                <a:latin typeface="Calibri"/>
                <a:ea typeface="Calibri"/>
                <a:cs typeface="Calibri"/>
                <a:sym typeface="Calibri"/>
              </a:rPr>
              <a:t>Thank you! :-)</a:t>
            </a:r>
            <a:endParaRPr sz="3400">
              <a:solidFill>
                <a:schemeClr val="dk2"/>
              </a:solidFill>
              <a:latin typeface="Calibri"/>
              <a:ea typeface="Calibri"/>
              <a:cs typeface="Calibri"/>
              <a:sym typeface="Calibri"/>
            </a:endParaRPr>
          </a:p>
          <a:p>
            <a:pPr indent="0" lvl="0" marL="1828800" rtl="0" algn="l">
              <a:lnSpc>
                <a:spcPct val="115000"/>
              </a:lnSpc>
              <a:spcBef>
                <a:spcPts val="1600"/>
              </a:spcBef>
              <a:spcAft>
                <a:spcPts val="0"/>
              </a:spcAft>
              <a:buNone/>
            </a:pPr>
            <a:r>
              <a:rPr lang="en-GB" sz="3400">
                <a:solidFill>
                  <a:schemeClr val="dk2"/>
                </a:solidFill>
                <a:latin typeface="Calibri"/>
                <a:ea typeface="Calibri"/>
                <a:cs typeface="Calibri"/>
                <a:sym typeface="Calibri"/>
              </a:rPr>
              <a:t>Any questions for us?</a:t>
            </a:r>
            <a:endParaRPr sz="3400">
              <a:solidFill>
                <a:schemeClr val="dk2"/>
              </a:solidFill>
              <a:latin typeface="Calibri"/>
              <a:ea typeface="Calibri"/>
              <a:cs typeface="Calibri"/>
              <a:sym typeface="Calibri"/>
            </a:endParaRPr>
          </a:p>
          <a:p>
            <a:pPr indent="0" lvl="0" marL="0" rtl="0" algn="l">
              <a:spcBef>
                <a:spcPts val="1600"/>
              </a:spcBef>
              <a:spcAft>
                <a:spcPts val="0"/>
              </a:spcAft>
              <a:buNone/>
            </a:pPr>
            <a:r>
              <a:t/>
            </a:r>
            <a:endParaRPr/>
          </a:p>
        </p:txBody>
      </p:sp>
      <p:sp>
        <p:nvSpPr>
          <p:cNvPr id="523" name="Google Shape;523;p5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a:t>
            </a:r>
            <a:endParaRPr/>
          </a:p>
        </p:txBody>
      </p:sp>
      <p:sp>
        <p:nvSpPr>
          <p:cNvPr id="529" name="Google Shape;529;p55"/>
          <p:cNvSpPr txBox="1"/>
          <p:nvPr>
            <p:ph idx="1" type="body"/>
          </p:nvPr>
        </p:nvSpPr>
        <p:spPr>
          <a:xfrm>
            <a:off x="667125" y="1588925"/>
            <a:ext cx="7505700" cy="3103200"/>
          </a:xfrm>
          <a:prstGeom prst="rect">
            <a:avLst/>
          </a:prstGeom>
        </p:spPr>
        <p:txBody>
          <a:bodyPr anchorCtr="0" anchor="t" bIns="91425" lIns="91425" spcFirstLastPara="1" rIns="91425" wrap="square" tIns="91425">
            <a:noAutofit/>
          </a:bodyPr>
          <a:lstStyle/>
          <a:p>
            <a:pPr indent="-292100" lvl="0" marL="457200" rtl="0" algn="l">
              <a:lnSpc>
                <a:spcPct val="100000"/>
              </a:lnSpc>
              <a:spcBef>
                <a:spcPts val="0"/>
              </a:spcBef>
              <a:spcAft>
                <a:spcPts val="0"/>
              </a:spcAft>
              <a:buClr>
                <a:srgbClr val="000000"/>
              </a:buClr>
              <a:buSzPts val="1000"/>
              <a:buFont typeface="Arial"/>
              <a:buAutoNum type="arabicPeriod"/>
            </a:pPr>
            <a:r>
              <a:rPr b="1" lang="en-GB" sz="1000">
                <a:solidFill>
                  <a:srgbClr val="000000"/>
                </a:solidFill>
                <a:latin typeface="Arial"/>
                <a:ea typeface="Arial"/>
                <a:cs typeface="Arial"/>
                <a:sym typeface="Arial"/>
              </a:rPr>
              <a:t>P. Qi, J. Cao, T. Yang, J. Guo, and J. Li.  Exploiting multi-domain visual information for fake news detection. In 2019 IEEE International Conference on Data Mining (ICDM), pages 518–527, 2019.</a:t>
            </a:r>
            <a:endParaRPr b="1" sz="10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000">
              <a:solidFill>
                <a:srgbClr val="000000"/>
              </a:solidFill>
              <a:latin typeface="Arial"/>
              <a:ea typeface="Arial"/>
              <a:cs typeface="Arial"/>
              <a:sym typeface="Arial"/>
            </a:endParaRPr>
          </a:p>
          <a:p>
            <a:pPr indent="-292100" lvl="0" marL="457200" rtl="0" algn="l">
              <a:lnSpc>
                <a:spcPct val="100000"/>
              </a:lnSpc>
              <a:spcBef>
                <a:spcPts val="0"/>
              </a:spcBef>
              <a:spcAft>
                <a:spcPts val="0"/>
              </a:spcAft>
              <a:buClr>
                <a:srgbClr val="000000"/>
              </a:buClr>
              <a:buSzPts val="1000"/>
              <a:buFont typeface="Arial"/>
              <a:buAutoNum type="arabicPeriod"/>
            </a:pPr>
            <a:r>
              <a:rPr lang="en-GB" sz="1000">
                <a:solidFill>
                  <a:srgbClr val="000000"/>
                </a:solidFill>
                <a:latin typeface="Arial"/>
                <a:ea typeface="Arial"/>
                <a:cs typeface="Arial"/>
                <a:sym typeface="Arial"/>
              </a:rPr>
              <a:t>Chen, Yi-Lei and Chiou-Ting Hsu.  Detecting recompression of jpeg images via  periodicity analysis of compression  artifacts for tampering detection. IEEE Transactions on Information Forensics and Security, 6:396–406, 062011</a:t>
            </a:r>
            <a:endParaRPr sz="10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000">
              <a:solidFill>
                <a:srgbClr val="000000"/>
              </a:solidFill>
              <a:latin typeface="Arial"/>
              <a:ea typeface="Arial"/>
              <a:cs typeface="Arial"/>
              <a:sym typeface="Arial"/>
            </a:endParaRPr>
          </a:p>
          <a:p>
            <a:pPr indent="-292100" lvl="0" marL="457200" rtl="0" algn="l">
              <a:lnSpc>
                <a:spcPct val="100000"/>
              </a:lnSpc>
              <a:spcBef>
                <a:spcPts val="0"/>
              </a:spcBef>
              <a:spcAft>
                <a:spcPts val="0"/>
              </a:spcAft>
              <a:buClr>
                <a:srgbClr val="000000"/>
              </a:buClr>
              <a:buSzPts val="1000"/>
              <a:buFont typeface="Arial"/>
              <a:buAutoNum type="arabicPeriod"/>
            </a:pPr>
            <a:r>
              <a:rPr lang="en-GB" sz="1000">
                <a:solidFill>
                  <a:srgbClr val="000000"/>
                </a:solidFill>
                <a:latin typeface="Arial"/>
                <a:ea typeface="Arial"/>
                <a:cs typeface="Arial"/>
                <a:sym typeface="Arial"/>
              </a:rPr>
              <a:t>Jin, </a:t>
            </a:r>
            <a:r>
              <a:rPr lang="en-GB" sz="1000">
                <a:solidFill>
                  <a:srgbClr val="000000"/>
                </a:solidFill>
                <a:latin typeface="Arial"/>
                <a:ea typeface="Arial"/>
                <a:cs typeface="Arial"/>
                <a:sym typeface="Arial"/>
              </a:rPr>
              <a:t>Zhiwei</a:t>
            </a:r>
            <a:r>
              <a:rPr lang="en-GB" sz="1000">
                <a:solidFill>
                  <a:srgbClr val="000000"/>
                </a:solidFill>
                <a:latin typeface="Arial"/>
                <a:ea typeface="Arial"/>
                <a:cs typeface="Arial"/>
                <a:sym typeface="Arial"/>
              </a:rPr>
              <a:t>,  Juan  Cao,  Han  Guo,  Yongdong  Zhang,  and  Jiebo  Luo.   Mul-timodal fusion with recurrent neural networks for rumor detection on microblogs.  In Proceedings of the 25th ACM international conference on Multimedia, pages 795–816. ACM, 2017.</a:t>
            </a:r>
            <a:endParaRPr sz="10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000">
              <a:solidFill>
                <a:srgbClr val="000000"/>
              </a:solidFill>
              <a:latin typeface="Arial"/>
              <a:ea typeface="Arial"/>
              <a:cs typeface="Arial"/>
              <a:sym typeface="Arial"/>
            </a:endParaRPr>
          </a:p>
          <a:p>
            <a:pPr indent="-292100" lvl="0" marL="457200" rtl="0" algn="l">
              <a:lnSpc>
                <a:spcPct val="100000"/>
              </a:lnSpc>
              <a:spcBef>
                <a:spcPts val="0"/>
              </a:spcBef>
              <a:spcAft>
                <a:spcPts val="0"/>
              </a:spcAft>
              <a:buClr>
                <a:srgbClr val="000000"/>
              </a:buClr>
              <a:buSzPts val="1000"/>
              <a:buFont typeface="Arial"/>
              <a:buAutoNum type="arabicPeriod"/>
            </a:pPr>
            <a:r>
              <a:rPr lang="en-GB" sz="1000">
                <a:solidFill>
                  <a:srgbClr val="000000"/>
                </a:solidFill>
                <a:latin typeface="Arial"/>
                <a:ea typeface="Arial"/>
                <a:cs typeface="Arial"/>
                <a:sym typeface="Arial"/>
              </a:rPr>
              <a:t>Jindal, </a:t>
            </a:r>
            <a:r>
              <a:rPr lang="en-GB" sz="1000">
                <a:solidFill>
                  <a:srgbClr val="000000"/>
                </a:solidFill>
                <a:latin typeface="Arial"/>
                <a:ea typeface="Arial"/>
                <a:cs typeface="Arial"/>
                <a:sym typeface="Arial"/>
              </a:rPr>
              <a:t>Sarthak,</a:t>
            </a:r>
            <a:r>
              <a:rPr lang="en-GB" sz="1000">
                <a:solidFill>
                  <a:srgbClr val="000000"/>
                </a:solidFill>
                <a:latin typeface="Arial"/>
                <a:ea typeface="Arial"/>
                <a:cs typeface="Arial"/>
                <a:sym typeface="Arial"/>
              </a:rPr>
              <a:t>  Raghav  Sood,  R.  Singh,  Mayank  Vatsa,  and  Tanmoy Chakraborty.   Newsbag:  A  benchmark  multimodal  dataset  for  fake  news detection.  In SafeAI@AAAI, 2020.</a:t>
            </a:r>
            <a:endParaRPr sz="10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000">
              <a:solidFill>
                <a:srgbClr val="000000"/>
              </a:solidFill>
              <a:latin typeface="Arial"/>
              <a:ea typeface="Arial"/>
              <a:cs typeface="Arial"/>
              <a:sym typeface="Arial"/>
            </a:endParaRPr>
          </a:p>
          <a:p>
            <a:pPr indent="-292100" lvl="0" marL="457200" rtl="0" algn="l">
              <a:lnSpc>
                <a:spcPct val="100000"/>
              </a:lnSpc>
              <a:spcBef>
                <a:spcPts val="0"/>
              </a:spcBef>
              <a:spcAft>
                <a:spcPts val="0"/>
              </a:spcAft>
              <a:buClr>
                <a:srgbClr val="000000"/>
              </a:buClr>
              <a:buSzPts val="1000"/>
              <a:buFont typeface="Arial"/>
              <a:buAutoNum type="arabicPeriod"/>
            </a:pPr>
            <a:r>
              <a:rPr lang="en-GB" sz="1000">
                <a:solidFill>
                  <a:srgbClr val="000000"/>
                </a:solidFill>
                <a:latin typeface="Arial"/>
                <a:ea typeface="Arial"/>
                <a:cs typeface="Arial"/>
                <a:sym typeface="Arial"/>
              </a:rPr>
              <a:t>Kwon, Sejeong, Meeyoung Cha, Kyomin Jung, Wei Chen, and Yajun Wang. Prominent  features  of  rumor  propagation  in  online  social  media. In 2013 IEEE 13th International Conference on Data Mining,  pages  1103–1108. IEEE, 2013.</a:t>
            </a:r>
            <a:endParaRPr sz="10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000">
              <a:solidFill>
                <a:srgbClr val="000000"/>
              </a:solidFill>
              <a:latin typeface="Arial"/>
              <a:ea typeface="Arial"/>
              <a:cs typeface="Arial"/>
              <a:sym typeface="Arial"/>
            </a:endParaRPr>
          </a:p>
          <a:p>
            <a:pPr indent="-292100" lvl="0" marL="457200" rtl="0" algn="l">
              <a:lnSpc>
                <a:spcPct val="100000"/>
              </a:lnSpc>
              <a:spcBef>
                <a:spcPts val="0"/>
              </a:spcBef>
              <a:spcAft>
                <a:spcPts val="0"/>
              </a:spcAft>
              <a:buClr>
                <a:srgbClr val="000000"/>
              </a:buClr>
              <a:buSzPts val="1000"/>
              <a:buFont typeface="Arial"/>
              <a:buAutoNum type="arabicPeriod"/>
            </a:pPr>
            <a:r>
              <a:rPr lang="en-GB" sz="1000">
                <a:solidFill>
                  <a:srgbClr val="000000"/>
                </a:solidFill>
                <a:latin typeface="Arial"/>
                <a:ea typeface="Arial"/>
                <a:cs typeface="Arial"/>
                <a:sym typeface="Arial"/>
              </a:rPr>
              <a:t>Shu, </a:t>
            </a:r>
            <a:r>
              <a:rPr lang="en-GB" sz="1000">
                <a:solidFill>
                  <a:srgbClr val="000000"/>
                </a:solidFill>
                <a:latin typeface="Arial"/>
                <a:ea typeface="Arial"/>
                <a:cs typeface="Arial"/>
                <a:sym typeface="Arial"/>
              </a:rPr>
              <a:t>Kai</a:t>
            </a:r>
            <a:r>
              <a:rPr lang="en-GB" sz="1000">
                <a:solidFill>
                  <a:srgbClr val="000000"/>
                </a:solidFill>
                <a:latin typeface="Arial"/>
                <a:ea typeface="Arial"/>
                <a:cs typeface="Arial"/>
                <a:sym typeface="Arial"/>
              </a:rPr>
              <a:t>, Suhang Wang, and Huan Liu. 2019. Beyond News Contents: The Role of Social Context for Fake News Detection. In Proceedings of the Twelfth ACM International Conference on Web Search and Data Mining (WSDM '19). Association for Computing Machinery, New York, NY, USA, 312–320. DOI:</a:t>
            </a:r>
            <a:r>
              <a:rPr lang="en-GB" sz="1000" u="sng">
                <a:solidFill>
                  <a:schemeClr val="hlink"/>
                </a:solidFill>
                <a:latin typeface="Arial"/>
                <a:ea typeface="Arial"/>
                <a:cs typeface="Arial"/>
                <a:sym typeface="Arial"/>
                <a:hlinkClick r:id="rId3"/>
              </a:rPr>
              <a:t>https://doi.org/10.1145/3289600.3290994</a:t>
            </a:r>
            <a:endParaRPr sz="1000">
              <a:solidFill>
                <a:srgbClr val="000000"/>
              </a:solidFill>
              <a:latin typeface="Arial"/>
              <a:ea typeface="Arial"/>
              <a:cs typeface="Arial"/>
              <a:sym typeface="Arial"/>
            </a:endParaRPr>
          </a:p>
        </p:txBody>
      </p:sp>
      <p:sp>
        <p:nvSpPr>
          <p:cNvPr id="530" name="Google Shape;530;p5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Additional information - Appendix</a:t>
            </a:r>
            <a:endParaRPr/>
          </a:p>
        </p:txBody>
      </p:sp>
      <p:sp>
        <p:nvSpPr>
          <p:cNvPr id="536" name="Google Shape;536;p5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a:t>Possible questions</a:t>
            </a:r>
            <a:endParaRPr/>
          </a:p>
          <a:p>
            <a:pPr indent="-355600" lvl="1" marL="914400" rtl="0" algn="l">
              <a:spcBef>
                <a:spcPts val="0"/>
              </a:spcBef>
              <a:spcAft>
                <a:spcPts val="0"/>
              </a:spcAft>
              <a:buSzPts val="2000"/>
              <a:buChar char="-"/>
            </a:pPr>
            <a:r>
              <a:rPr lang="en-GB" sz="2000"/>
              <a:t>Did we implement paper’s model successfully?</a:t>
            </a:r>
            <a:endParaRPr sz="2000"/>
          </a:p>
          <a:p>
            <a:pPr indent="-355600" lvl="1" marL="914400" rtl="0" algn="l">
              <a:spcBef>
                <a:spcPts val="0"/>
              </a:spcBef>
              <a:spcAft>
                <a:spcPts val="0"/>
              </a:spcAft>
              <a:buSzPts val="2000"/>
              <a:buChar char="-"/>
            </a:pPr>
            <a:r>
              <a:rPr lang="en-GB" sz="2000"/>
              <a:t>How good is our implementation w.r.t. Paper’s?</a:t>
            </a:r>
            <a:endParaRPr/>
          </a:p>
        </p:txBody>
      </p:sp>
      <p:sp>
        <p:nvSpPr>
          <p:cNvPr id="537" name="Google Shape;537;p5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VGG-16</a:t>
            </a:r>
            <a:endParaRPr/>
          </a:p>
        </p:txBody>
      </p:sp>
      <p:sp>
        <p:nvSpPr>
          <p:cNvPr id="543" name="Google Shape;543;p5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u="sng">
                <a:solidFill>
                  <a:schemeClr val="hlink"/>
                </a:solidFill>
                <a:hlinkClick r:id="rId3"/>
              </a:rPr>
              <a:t>https://medium.com/towards-artificial-intelligence/the-architecture-and-implementation-of-vgg-16-b050e5a5920b</a:t>
            </a:r>
            <a:endParaRPr/>
          </a:p>
          <a:p>
            <a:pPr indent="-323850" lvl="0" marL="457200" rtl="0" algn="l">
              <a:spcBef>
                <a:spcPts val="0"/>
              </a:spcBef>
              <a:spcAft>
                <a:spcPts val="0"/>
              </a:spcAft>
              <a:buClr>
                <a:srgbClr val="202124"/>
              </a:buClr>
              <a:buSzPts val="1500"/>
              <a:buFont typeface="Arial"/>
              <a:buChar char="-"/>
            </a:pPr>
            <a:r>
              <a:rPr b="1" lang="en-GB" sz="1500">
                <a:solidFill>
                  <a:srgbClr val="202124"/>
                </a:solidFill>
                <a:highlight>
                  <a:srgbClr val="FFFFFF"/>
                </a:highlight>
                <a:latin typeface="Arial"/>
                <a:ea typeface="Arial"/>
                <a:cs typeface="Arial"/>
                <a:sym typeface="Arial"/>
              </a:rPr>
              <a:t>VGG19</a:t>
            </a:r>
            <a:r>
              <a:rPr lang="en-GB" sz="1500">
                <a:solidFill>
                  <a:srgbClr val="202124"/>
                </a:solidFill>
                <a:highlight>
                  <a:srgbClr val="FFFFFF"/>
                </a:highlight>
                <a:latin typeface="Arial"/>
                <a:ea typeface="Arial"/>
                <a:cs typeface="Arial"/>
                <a:sym typeface="Arial"/>
              </a:rPr>
              <a:t> is a variant of </a:t>
            </a:r>
            <a:r>
              <a:rPr b="1" lang="en-GB" sz="1500">
                <a:solidFill>
                  <a:srgbClr val="202124"/>
                </a:solidFill>
                <a:highlight>
                  <a:srgbClr val="FFFFFF"/>
                </a:highlight>
                <a:latin typeface="Arial"/>
                <a:ea typeface="Arial"/>
                <a:cs typeface="Arial"/>
                <a:sym typeface="Arial"/>
              </a:rPr>
              <a:t>VGG model</a:t>
            </a:r>
            <a:r>
              <a:rPr lang="en-GB" sz="1500">
                <a:solidFill>
                  <a:srgbClr val="202124"/>
                </a:solidFill>
                <a:highlight>
                  <a:srgbClr val="FFFFFF"/>
                </a:highlight>
                <a:latin typeface="Arial"/>
                <a:ea typeface="Arial"/>
                <a:cs typeface="Arial"/>
                <a:sym typeface="Arial"/>
              </a:rPr>
              <a:t> which in short consists of </a:t>
            </a:r>
            <a:r>
              <a:rPr b="1" lang="en-GB" sz="1500">
                <a:solidFill>
                  <a:srgbClr val="202124"/>
                </a:solidFill>
                <a:highlight>
                  <a:srgbClr val="FFFFFF"/>
                </a:highlight>
                <a:latin typeface="Arial"/>
                <a:ea typeface="Arial"/>
                <a:cs typeface="Arial"/>
                <a:sym typeface="Arial"/>
              </a:rPr>
              <a:t>19</a:t>
            </a:r>
            <a:r>
              <a:rPr lang="en-GB" sz="1500">
                <a:solidFill>
                  <a:srgbClr val="202124"/>
                </a:solidFill>
                <a:highlight>
                  <a:srgbClr val="FFFFFF"/>
                </a:highlight>
                <a:latin typeface="Arial"/>
                <a:ea typeface="Arial"/>
                <a:cs typeface="Arial"/>
                <a:sym typeface="Arial"/>
              </a:rPr>
              <a:t> layers (16 convolution layers, 3 Fully connected layer, 5 MaxPool layers and 1 SoftMax layer). </a:t>
            </a:r>
            <a:endParaRPr sz="2700"/>
          </a:p>
          <a:p>
            <a:pPr indent="0" lvl="0" marL="0" rtl="0" algn="l">
              <a:spcBef>
                <a:spcPts val="1600"/>
              </a:spcBef>
              <a:spcAft>
                <a:spcPts val="1600"/>
              </a:spcAft>
              <a:buNone/>
            </a:pPr>
            <a:r>
              <a:t/>
            </a:r>
            <a:endParaRPr/>
          </a:p>
        </p:txBody>
      </p:sp>
      <p:sp>
        <p:nvSpPr>
          <p:cNvPr id="544" name="Google Shape;544;p57"/>
          <p:cNvSpPr txBox="1"/>
          <p:nvPr/>
        </p:nvSpPr>
        <p:spPr>
          <a:xfrm>
            <a:off x="206675" y="4431675"/>
            <a:ext cx="12744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GUPTA, Ayush</a:t>
            </a:r>
            <a:endParaRPr sz="1000">
              <a:latin typeface="Calibri"/>
              <a:ea typeface="Calibri"/>
              <a:cs typeface="Calibri"/>
              <a:sym typeface="Calibri"/>
            </a:endParaRPr>
          </a:p>
        </p:txBody>
      </p:sp>
      <p:sp>
        <p:nvSpPr>
          <p:cNvPr id="545" name="Google Shape;545;p5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DCT in Frequency Domain</a:t>
            </a:r>
            <a:endParaRPr/>
          </a:p>
        </p:txBody>
      </p:sp>
      <p:sp>
        <p:nvSpPr>
          <p:cNvPr id="551" name="Google Shape;551;p58"/>
          <p:cNvSpPr txBox="1"/>
          <p:nvPr>
            <p:ph idx="1" type="body"/>
          </p:nvPr>
        </p:nvSpPr>
        <p:spPr>
          <a:xfrm>
            <a:off x="819150" y="1990725"/>
            <a:ext cx="4407900" cy="2791800"/>
          </a:xfrm>
          <a:prstGeom prst="rect">
            <a:avLst/>
          </a:prstGeom>
        </p:spPr>
        <p:txBody>
          <a:bodyPr anchorCtr="0" anchor="t" bIns="91425" lIns="91425" spcFirstLastPara="1" rIns="91425" wrap="square" tIns="91425">
            <a:noAutofit/>
          </a:bodyPr>
          <a:lstStyle/>
          <a:p>
            <a:pPr indent="-412750" lvl="0" marL="457200" rtl="0" algn="l">
              <a:spcBef>
                <a:spcPts val="0"/>
              </a:spcBef>
              <a:spcAft>
                <a:spcPts val="0"/>
              </a:spcAft>
              <a:buSzPts val="2900"/>
              <a:buChar char="-"/>
            </a:pPr>
            <a:r>
              <a:rPr lang="en-GB" sz="1550">
                <a:solidFill>
                  <a:srgbClr val="4D5156"/>
                </a:solidFill>
                <a:highlight>
                  <a:srgbClr val="FFFFFF"/>
                </a:highlight>
                <a:latin typeface="Arial"/>
                <a:ea typeface="Arial"/>
                <a:cs typeface="Arial"/>
                <a:sym typeface="Arial"/>
              </a:rPr>
              <a:t>A discrete cosine transform expresses a finite sequence of data points in terms of a sum of cosine functions oscillating at different frequencies. The DCT, first proposed by Nasir Ahmed in 1972, is a widely used transformation technique in signal processing and data compression.</a:t>
            </a:r>
            <a:endParaRPr sz="1550">
              <a:solidFill>
                <a:srgbClr val="4D5156"/>
              </a:solidFill>
              <a:highlight>
                <a:srgbClr val="FFFFFF"/>
              </a:highlight>
              <a:latin typeface="Arial"/>
              <a:ea typeface="Arial"/>
              <a:cs typeface="Arial"/>
              <a:sym typeface="Arial"/>
            </a:endParaRPr>
          </a:p>
          <a:p>
            <a:pPr indent="-327025" lvl="0" marL="457200" rtl="0" algn="l">
              <a:spcBef>
                <a:spcPts val="0"/>
              </a:spcBef>
              <a:spcAft>
                <a:spcPts val="0"/>
              </a:spcAft>
              <a:buClr>
                <a:srgbClr val="4D5156"/>
              </a:buClr>
              <a:buSzPts val="1550"/>
              <a:buFont typeface="Arial"/>
              <a:buChar char="-"/>
            </a:pPr>
            <a:r>
              <a:rPr lang="en-GB" sz="1550">
                <a:solidFill>
                  <a:srgbClr val="4D5156"/>
                </a:solidFill>
                <a:highlight>
                  <a:srgbClr val="FFFFFF"/>
                </a:highlight>
                <a:latin typeface="Arial"/>
                <a:ea typeface="Arial"/>
                <a:cs typeface="Arial"/>
                <a:sym typeface="Arial"/>
              </a:rPr>
              <a:t>Source: Wikipedia</a:t>
            </a:r>
            <a:endParaRPr sz="1550">
              <a:solidFill>
                <a:srgbClr val="4D5156"/>
              </a:solidFill>
              <a:highlight>
                <a:srgbClr val="FFFFFF"/>
              </a:highlight>
              <a:latin typeface="Arial"/>
              <a:ea typeface="Arial"/>
              <a:cs typeface="Arial"/>
              <a:sym typeface="Arial"/>
            </a:endParaRPr>
          </a:p>
        </p:txBody>
      </p:sp>
      <p:pic>
        <p:nvPicPr>
          <p:cNvPr id="552" name="Google Shape;552;p58"/>
          <p:cNvPicPr preferRelativeResize="0"/>
          <p:nvPr/>
        </p:nvPicPr>
        <p:blipFill>
          <a:blip r:embed="rId3">
            <a:alphaModFix/>
          </a:blip>
          <a:stretch>
            <a:fillRect/>
          </a:stretch>
        </p:blipFill>
        <p:spPr>
          <a:xfrm>
            <a:off x="5407525" y="1570425"/>
            <a:ext cx="3304349" cy="3304349"/>
          </a:xfrm>
          <a:prstGeom prst="rect">
            <a:avLst/>
          </a:prstGeom>
          <a:noFill/>
          <a:ln>
            <a:noFill/>
          </a:ln>
        </p:spPr>
      </p:pic>
      <p:sp>
        <p:nvSpPr>
          <p:cNvPr id="553" name="Google Shape;553;p58"/>
          <p:cNvSpPr txBox="1"/>
          <p:nvPr/>
        </p:nvSpPr>
        <p:spPr>
          <a:xfrm>
            <a:off x="206675" y="4431675"/>
            <a:ext cx="12744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GUPTA, Ayush</a:t>
            </a:r>
            <a:endParaRPr sz="1000">
              <a:latin typeface="Calibri"/>
              <a:ea typeface="Calibri"/>
              <a:cs typeface="Calibri"/>
              <a:sym typeface="Calibri"/>
            </a:endParaRPr>
          </a:p>
        </p:txBody>
      </p:sp>
      <p:sp>
        <p:nvSpPr>
          <p:cNvPr id="554" name="Google Shape;554;p5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Hyper-parameters used in MVNN training</a:t>
            </a:r>
            <a:endParaRPr/>
          </a:p>
        </p:txBody>
      </p:sp>
      <p:sp>
        <p:nvSpPr>
          <p:cNvPr id="560" name="Google Shape;560;p59"/>
          <p:cNvSpPr txBox="1"/>
          <p:nvPr>
            <p:ph idx="1" type="body"/>
          </p:nvPr>
        </p:nvSpPr>
        <p:spPr>
          <a:xfrm>
            <a:off x="1158750" y="1534250"/>
            <a:ext cx="7505700" cy="310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900"/>
              <a:t>Images are resized to</a:t>
            </a:r>
            <a:endParaRPr sz="1900"/>
          </a:p>
          <a:p>
            <a:pPr indent="-317500" lvl="0" marL="457200" rtl="0" algn="l">
              <a:lnSpc>
                <a:spcPct val="115000"/>
              </a:lnSpc>
              <a:spcBef>
                <a:spcPts val="0"/>
              </a:spcBef>
              <a:spcAft>
                <a:spcPts val="0"/>
              </a:spcAft>
              <a:buSzPts val="1400"/>
              <a:buChar char="❏"/>
            </a:pPr>
            <a:r>
              <a:rPr lang="en-GB" sz="1400"/>
              <a:t>128*128 for the </a:t>
            </a:r>
            <a:r>
              <a:rPr b="1" lang="en-GB" sz="1400"/>
              <a:t>frequency</a:t>
            </a:r>
            <a:r>
              <a:rPr lang="en-GB" sz="1400"/>
              <a:t> </a:t>
            </a:r>
            <a:r>
              <a:rPr b="1" lang="en-GB" sz="1400"/>
              <a:t>subnetwork</a:t>
            </a:r>
            <a:endParaRPr b="1" sz="1400"/>
          </a:p>
          <a:p>
            <a:pPr indent="-317500" lvl="0" marL="457200" rtl="0" algn="l">
              <a:lnSpc>
                <a:spcPct val="115000"/>
              </a:lnSpc>
              <a:spcBef>
                <a:spcPts val="0"/>
              </a:spcBef>
              <a:spcAft>
                <a:spcPts val="0"/>
              </a:spcAft>
              <a:buSzPts val="1400"/>
              <a:buChar char="❏"/>
            </a:pPr>
            <a:r>
              <a:rPr lang="en-GB" sz="1400"/>
              <a:t>224*244 for the </a:t>
            </a:r>
            <a:r>
              <a:rPr b="1" lang="en-GB" sz="1400"/>
              <a:t>pixel</a:t>
            </a:r>
            <a:r>
              <a:rPr lang="en-GB" sz="1400"/>
              <a:t> </a:t>
            </a:r>
            <a:r>
              <a:rPr b="1" lang="en-GB" sz="1400"/>
              <a:t>subnetwork</a:t>
            </a:r>
            <a:endParaRPr b="1" sz="1400"/>
          </a:p>
          <a:p>
            <a:pPr indent="0" lvl="0" marL="914400" rtl="0" algn="l">
              <a:lnSpc>
                <a:spcPct val="115000"/>
              </a:lnSpc>
              <a:spcBef>
                <a:spcPts val="0"/>
              </a:spcBef>
              <a:spcAft>
                <a:spcPts val="0"/>
              </a:spcAft>
              <a:buNone/>
            </a:pPr>
            <a:r>
              <a:t/>
            </a:r>
            <a:endParaRPr b="1" sz="1400"/>
          </a:p>
          <a:p>
            <a:pPr indent="0" lvl="0" marL="0" rtl="0" algn="l">
              <a:lnSpc>
                <a:spcPct val="115000"/>
              </a:lnSpc>
              <a:spcBef>
                <a:spcPts val="0"/>
              </a:spcBef>
              <a:spcAft>
                <a:spcPts val="0"/>
              </a:spcAft>
              <a:buNone/>
            </a:pPr>
            <a:r>
              <a:rPr lang="en-GB" sz="1900"/>
              <a:t>80% training and 20% validation (Weibo dataset)</a:t>
            </a:r>
            <a:endParaRPr sz="1900"/>
          </a:p>
          <a:p>
            <a:pPr indent="0" lvl="0" marL="0" rtl="0" algn="l">
              <a:lnSpc>
                <a:spcPct val="115000"/>
              </a:lnSpc>
              <a:spcBef>
                <a:spcPts val="0"/>
              </a:spcBef>
              <a:spcAft>
                <a:spcPts val="0"/>
              </a:spcAft>
              <a:buNone/>
            </a:pPr>
            <a:r>
              <a:rPr lang="en-GB" sz="1900"/>
              <a:t>Learning rate = 0.0001 (best rate for </a:t>
            </a:r>
            <a:r>
              <a:rPr lang="en-GB" sz="1900"/>
              <a:t>converging the loss</a:t>
            </a:r>
            <a:r>
              <a:rPr lang="en-GB" sz="1900"/>
              <a:t>)</a:t>
            </a:r>
            <a:endParaRPr sz="1900"/>
          </a:p>
          <a:p>
            <a:pPr indent="0" lvl="0" marL="0" rtl="0" algn="l">
              <a:lnSpc>
                <a:spcPct val="115000"/>
              </a:lnSpc>
              <a:spcBef>
                <a:spcPts val="0"/>
              </a:spcBef>
              <a:spcAft>
                <a:spcPts val="0"/>
              </a:spcAft>
              <a:buNone/>
            </a:pPr>
            <a:r>
              <a:rPr lang="en-GB" sz="1900"/>
              <a:t>Batch size = 32</a:t>
            </a:r>
            <a:endParaRPr sz="1900"/>
          </a:p>
          <a:p>
            <a:pPr indent="0" lvl="0" marL="0" rtl="0" algn="l">
              <a:lnSpc>
                <a:spcPct val="115000"/>
              </a:lnSpc>
              <a:spcBef>
                <a:spcPts val="0"/>
              </a:spcBef>
              <a:spcAft>
                <a:spcPts val="0"/>
              </a:spcAft>
              <a:buNone/>
            </a:pPr>
            <a:r>
              <a:rPr lang="en-GB" sz="1900"/>
              <a:t>Cross-entropy </a:t>
            </a:r>
            <a:r>
              <a:rPr lang="en-GB" sz="1900"/>
              <a:t>Loss </a:t>
            </a:r>
            <a:r>
              <a:rPr lang="en-GB" sz="1900"/>
              <a:t>with the Adam optimizer</a:t>
            </a:r>
            <a:r>
              <a:rPr lang="en-GB" sz="1900">
                <a:solidFill>
                  <a:srgbClr val="666666"/>
                </a:solidFill>
              </a:rPr>
              <a:t> </a:t>
            </a:r>
            <a:r>
              <a:rPr lang="en-GB" sz="1900">
                <a:solidFill>
                  <a:srgbClr val="999999"/>
                </a:solidFill>
              </a:rPr>
              <a:t>(Qi et al., 2019)</a:t>
            </a:r>
            <a:endParaRPr sz="1900">
              <a:solidFill>
                <a:srgbClr val="666666"/>
              </a:solidFill>
            </a:endParaRPr>
          </a:p>
          <a:p>
            <a:pPr indent="0" lvl="0" marL="0" rtl="0" algn="l">
              <a:lnSpc>
                <a:spcPct val="115000"/>
              </a:lnSpc>
              <a:spcBef>
                <a:spcPts val="0"/>
              </a:spcBef>
              <a:spcAft>
                <a:spcPts val="0"/>
              </a:spcAft>
              <a:buNone/>
            </a:pPr>
            <a:r>
              <a:rPr lang="en-GB" sz="1900"/>
              <a:t>Dropout probability = 0.5 </a:t>
            </a:r>
            <a:r>
              <a:rPr lang="en-GB" sz="1900">
                <a:solidFill>
                  <a:srgbClr val="999999"/>
                </a:solidFill>
              </a:rPr>
              <a:t>(Qi et al., 2019)</a:t>
            </a:r>
            <a:endParaRPr sz="1900">
              <a:solidFill>
                <a:srgbClr val="999999"/>
              </a:solidFill>
            </a:endParaRPr>
          </a:p>
          <a:p>
            <a:pPr indent="0" lvl="0" marL="0" rtl="0" algn="l">
              <a:lnSpc>
                <a:spcPct val="115000"/>
              </a:lnSpc>
              <a:spcBef>
                <a:spcPts val="0"/>
              </a:spcBef>
              <a:spcAft>
                <a:spcPts val="0"/>
              </a:spcAft>
              <a:buNone/>
            </a:pPr>
            <a:r>
              <a:rPr lang="en-GB" sz="1900"/>
              <a:t>No. of branches in pixel = 4 </a:t>
            </a:r>
            <a:r>
              <a:rPr lang="en-GB" sz="1900">
                <a:solidFill>
                  <a:srgbClr val="999999"/>
                </a:solidFill>
              </a:rPr>
              <a:t>(suggested by Qi et al., 2019)</a:t>
            </a:r>
            <a:endParaRPr sz="1900"/>
          </a:p>
        </p:txBody>
      </p:sp>
      <p:sp>
        <p:nvSpPr>
          <p:cNvPr id="561" name="Google Shape;561;p5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62" name="Google Shape;562;p59"/>
          <p:cNvSpPr txBox="1"/>
          <p:nvPr/>
        </p:nvSpPr>
        <p:spPr>
          <a:xfrm>
            <a:off x="206675" y="4431675"/>
            <a:ext cx="964500" cy="505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Prepared </a:t>
            </a:r>
            <a:r>
              <a:rPr lang="en-GB" sz="1000">
                <a:latin typeface="Calibri"/>
                <a:ea typeface="Calibri"/>
                <a:cs typeface="Calibri"/>
                <a:sym typeface="Calibri"/>
              </a:rPr>
              <a:t>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CHENG Tat Fan</a:t>
            </a:r>
            <a:endParaRPr sz="1000">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0"/>
          <p:cNvSpPr txBox="1"/>
          <p:nvPr>
            <p:ph type="title"/>
          </p:nvPr>
        </p:nvSpPr>
        <p:spPr>
          <a:xfrm>
            <a:off x="819150" y="3884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Training time</a:t>
            </a:r>
            <a:endParaRPr/>
          </a:p>
        </p:txBody>
      </p:sp>
      <p:sp>
        <p:nvSpPr>
          <p:cNvPr id="568" name="Google Shape;568;p60"/>
          <p:cNvSpPr txBox="1"/>
          <p:nvPr>
            <p:ph idx="12" type="sldNum"/>
          </p:nvPr>
        </p:nvSpPr>
        <p:spPr>
          <a:xfrm>
            <a:off x="8565133" y="4818344"/>
            <a:ext cx="374400" cy="268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569" name="Google Shape;569;p60"/>
          <p:cNvPicPr preferRelativeResize="0"/>
          <p:nvPr/>
        </p:nvPicPr>
        <p:blipFill>
          <a:blip r:embed="rId3">
            <a:alphaModFix/>
          </a:blip>
          <a:stretch>
            <a:fillRect/>
          </a:stretch>
        </p:blipFill>
        <p:spPr>
          <a:xfrm>
            <a:off x="1013550" y="1156375"/>
            <a:ext cx="2455025" cy="1850811"/>
          </a:xfrm>
          <a:prstGeom prst="rect">
            <a:avLst/>
          </a:prstGeom>
          <a:noFill/>
          <a:ln>
            <a:noFill/>
          </a:ln>
        </p:spPr>
      </p:pic>
      <p:pic>
        <p:nvPicPr>
          <p:cNvPr id="570" name="Google Shape;570;p60"/>
          <p:cNvPicPr preferRelativeResize="0"/>
          <p:nvPr/>
        </p:nvPicPr>
        <p:blipFill>
          <a:blip r:embed="rId4">
            <a:alphaModFix/>
          </a:blip>
          <a:stretch>
            <a:fillRect/>
          </a:stretch>
        </p:blipFill>
        <p:spPr>
          <a:xfrm>
            <a:off x="1023350" y="3007163"/>
            <a:ext cx="2455025" cy="1850791"/>
          </a:xfrm>
          <a:prstGeom prst="rect">
            <a:avLst/>
          </a:prstGeom>
          <a:noFill/>
          <a:ln>
            <a:noFill/>
          </a:ln>
        </p:spPr>
      </p:pic>
      <p:pic>
        <p:nvPicPr>
          <p:cNvPr id="571" name="Google Shape;571;p60"/>
          <p:cNvPicPr preferRelativeResize="0"/>
          <p:nvPr/>
        </p:nvPicPr>
        <p:blipFill>
          <a:blip r:embed="rId5">
            <a:alphaModFix/>
          </a:blip>
          <a:stretch>
            <a:fillRect/>
          </a:stretch>
        </p:blipFill>
        <p:spPr>
          <a:xfrm>
            <a:off x="6232140" y="3055613"/>
            <a:ext cx="2384691" cy="1797787"/>
          </a:xfrm>
          <a:prstGeom prst="rect">
            <a:avLst/>
          </a:prstGeom>
          <a:noFill/>
          <a:ln>
            <a:noFill/>
          </a:ln>
        </p:spPr>
      </p:pic>
      <p:pic>
        <p:nvPicPr>
          <p:cNvPr id="572" name="Google Shape;572;p60"/>
          <p:cNvPicPr preferRelativeResize="0"/>
          <p:nvPr/>
        </p:nvPicPr>
        <p:blipFill>
          <a:blip r:embed="rId6">
            <a:alphaModFix/>
          </a:blip>
          <a:stretch>
            <a:fillRect/>
          </a:stretch>
        </p:blipFill>
        <p:spPr>
          <a:xfrm>
            <a:off x="3643362" y="1156363"/>
            <a:ext cx="2455050" cy="1850825"/>
          </a:xfrm>
          <a:prstGeom prst="rect">
            <a:avLst/>
          </a:prstGeom>
          <a:noFill/>
          <a:ln>
            <a:noFill/>
          </a:ln>
        </p:spPr>
      </p:pic>
      <p:pic>
        <p:nvPicPr>
          <p:cNvPr id="573" name="Google Shape;573;p60"/>
          <p:cNvPicPr preferRelativeResize="0"/>
          <p:nvPr/>
        </p:nvPicPr>
        <p:blipFill>
          <a:blip r:embed="rId7">
            <a:alphaModFix/>
          </a:blip>
          <a:stretch>
            <a:fillRect/>
          </a:stretch>
        </p:blipFill>
        <p:spPr>
          <a:xfrm>
            <a:off x="3683438" y="3055612"/>
            <a:ext cx="2384700" cy="1797807"/>
          </a:xfrm>
          <a:prstGeom prst="rect">
            <a:avLst/>
          </a:prstGeom>
          <a:noFill/>
          <a:ln>
            <a:noFill/>
          </a:ln>
        </p:spPr>
      </p:pic>
      <p:pic>
        <p:nvPicPr>
          <p:cNvPr id="574" name="Google Shape;574;p60"/>
          <p:cNvPicPr preferRelativeResize="0"/>
          <p:nvPr/>
        </p:nvPicPr>
        <p:blipFill>
          <a:blip r:embed="rId8">
            <a:alphaModFix/>
          </a:blip>
          <a:stretch>
            <a:fillRect/>
          </a:stretch>
        </p:blipFill>
        <p:spPr>
          <a:xfrm>
            <a:off x="6196963" y="1156363"/>
            <a:ext cx="2455050" cy="1850830"/>
          </a:xfrm>
          <a:prstGeom prst="rect">
            <a:avLst/>
          </a:prstGeom>
          <a:noFill/>
          <a:ln>
            <a:noFill/>
          </a:ln>
        </p:spPr>
      </p:pic>
      <p:sp>
        <p:nvSpPr>
          <p:cNvPr id="575" name="Google Shape;575;p60"/>
          <p:cNvSpPr txBox="1"/>
          <p:nvPr/>
        </p:nvSpPr>
        <p:spPr>
          <a:xfrm>
            <a:off x="5071550" y="434725"/>
            <a:ext cx="2780400" cy="4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alibri"/>
                <a:ea typeface="Calibri"/>
                <a:cs typeface="Calibri"/>
                <a:sym typeface="Calibri"/>
              </a:rPr>
              <a:t>Training time per epoch (on GRU): </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4-5 mins for all MVNN models</a:t>
            </a:r>
            <a:endParaRPr>
              <a:latin typeface="Calibri"/>
              <a:ea typeface="Calibri"/>
              <a:cs typeface="Calibri"/>
              <a:sym typeface="Calibri"/>
            </a:endParaRPr>
          </a:p>
        </p:txBody>
      </p:sp>
      <p:sp>
        <p:nvSpPr>
          <p:cNvPr id="576" name="Google Shape;576;p60"/>
          <p:cNvSpPr txBox="1"/>
          <p:nvPr/>
        </p:nvSpPr>
        <p:spPr>
          <a:xfrm>
            <a:off x="206675" y="4431675"/>
            <a:ext cx="964500" cy="505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Prepared </a:t>
            </a:r>
            <a:r>
              <a:rPr lang="en-GB" sz="1000">
                <a:latin typeface="Calibri"/>
                <a:ea typeface="Calibri"/>
                <a:cs typeface="Calibri"/>
                <a:sym typeface="Calibri"/>
              </a:rPr>
              <a:t>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CHENG Tat Fan</a:t>
            </a:r>
            <a:endParaRPr sz="1000">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1"/>
          <p:cNvSpPr txBox="1"/>
          <p:nvPr>
            <p:ph type="title"/>
          </p:nvPr>
        </p:nvSpPr>
        <p:spPr>
          <a:xfrm>
            <a:off x="591100" y="623075"/>
            <a:ext cx="81948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Using trained MVNN on a completely new set</a:t>
            </a:r>
            <a:endParaRPr/>
          </a:p>
        </p:txBody>
      </p:sp>
      <p:sp>
        <p:nvSpPr>
          <p:cNvPr id="582" name="Google Shape;582;p6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583" name="Google Shape;583;p61"/>
          <p:cNvPicPr preferRelativeResize="0"/>
          <p:nvPr/>
        </p:nvPicPr>
        <p:blipFill rotWithShape="1">
          <a:blip r:embed="rId3">
            <a:alphaModFix/>
          </a:blip>
          <a:srcRect b="0" l="0" r="17245" t="28652"/>
          <a:stretch/>
        </p:blipFill>
        <p:spPr>
          <a:xfrm>
            <a:off x="4572000" y="1694925"/>
            <a:ext cx="4288925" cy="2530350"/>
          </a:xfrm>
          <a:prstGeom prst="rect">
            <a:avLst/>
          </a:prstGeom>
          <a:noFill/>
          <a:ln>
            <a:noFill/>
          </a:ln>
        </p:spPr>
      </p:pic>
      <p:sp>
        <p:nvSpPr>
          <p:cNvPr id="584" name="Google Shape;584;p61"/>
          <p:cNvSpPr txBox="1"/>
          <p:nvPr>
            <p:ph idx="1" type="body"/>
          </p:nvPr>
        </p:nvSpPr>
        <p:spPr>
          <a:xfrm>
            <a:off x="145500" y="1425275"/>
            <a:ext cx="4687200" cy="3511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GB" sz="1600"/>
              <a:t>Twitter image dataset (360 images)</a:t>
            </a:r>
            <a:endParaRPr b="1" sz="1600"/>
          </a:p>
          <a:p>
            <a:pPr indent="-330200" lvl="0" marL="457200" rtl="0" algn="l">
              <a:spcBef>
                <a:spcPts val="0"/>
              </a:spcBef>
              <a:spcAft>
                <a:spcPts val="0"/>
              </a:spcAft>
              <a:buSzPts val="1600"/>
              <a:buChar char="-"/>
            </a:pPr>
            <a:r>
              <a:rPr b="1" lang="en-GB" sz="1600"/>
              <a:t>The performance</a:t>
            </a:r>
            <a:r>
              <a:rPr b="1" lang="en-GB" sz="1600"/>
              <a:t> is not good</a:t>
            </a:r>
            <a:endParaRPr b="1" sz="1600"/>
          </a:p>
          <a:p>
            <a:pPr indent="-330200" lvl="1" marL="914400" rtl="0" algn="l">
              <a:spcBef>
                <a:spcPts val="0"/>
              </a:spcBef>
              <a:spcAft>
                <a:spcPts val="0"/>
              </a:spcAft>
              <a:buClr>
                <a:srgbClr val="1155CC"/>
              </a:buClr>
              <a:buSzPts val="1600"/>
              <a:buChar char="-"/>
            </a:pPr>
            <a:r>
              <a:rPr lang="en-GB" sz="1600">
                <a:solidFill>
                  <a:srgbClr val="1155CC"/>
                </a:solidFill>
              </a:rPr>
              <a:t>Two c</a:t>
            </a:r>
            <a:r>
              <a:rPr lang="en-GB" sz="1600">
                <a:solidFill>
                  <a:srgbClr val="1155CC"/>
                </a:solidFill>
              </a:rPr>
              <a:t>ompletely different *cultures* </a:t>
            </a:r>
            <a:endParaRPr sz="1600">
              <a:solidFill>
                <a:srgbClr val="1155CC"/>
              </a:solidFill>
            </a:endParaRPr>
          </a:p>
          <a:p>
            <a:pPr indent="-330200" lvl="1" marL="914400" rtl="0" algn="l">
              <a:spcBef>
                <a:spcPts val="0"/>
              </a:spcBef>
              <a:spcAft>
                <a:spcPts val="0"/>
              </a:spcAft>
              <a:buClr>
                <a:srgbClr val="1155CC"/>
              </a:buClr>
              <a:buSzPts val="1600"/>
              <a:buChar char="-"/>
            </a:pPr>
            <a:r>
              <a:rPr lang="en-GB" sz="1600">
                <a:solidFill>
                  <a:srgbClr val="1155CC"/>
                </a:solidFill>
              </a:rPr>
              <a:t>Different features of fake news</a:t>
            </a:r>
            <a:endParaRPr sz="1600">
              <a:solidFill>
                <a:srgbClr val="1155CC"/>
              </a:solidFill>
            </a:endParaRPr>
          </a:p>
          <a:p>
            <a:pPr indent="-330200" lvl="2" marL="1371600" rtl="0" algn="l">
              <a:spcBef>
                <a:spcPts val="0"/>
              </a:spcBef>
              <a:spcAft>
                <a:spcPts val="0"/>
              </a:spcAft>
              <a:buClr>
                <a:srgbClr val="000000"/>
              </a:buClr>
              <a:buSzPts val="1600"/>
              <a:buChar char="-"/>
            </a:pPr>
            <a:r>
              <a:rPr lang="en-GB" sz="1600">
                <a:solidFill>
                  <a:srgbClr val="000000"/>
                </a:solidFill>
              </a:rPr>
              <a:t>Weibo → tempered/exaggerated images</a:t>
            </a:r>
            <a:endParaRPr sz="1600">
              <a:solidFill>
                <a:srgbClr val="000000"/>
              </a:solidFill>
            </a:endParaRPr>
          </a:p>
          <a:p>
            <a:pPr indent="-330200" lvl="2" marL="1371600" rtl="0" algn="l">
              <a:spcBef>
                <a:spcPts val="0"/>
              </a:spcBef>
              <a:spcAft>
                <a:spcPts val="0"/>
              </a:spcAft>
              <a:buClr>
                <a:srgbClr val="000000"/>
              </a:buClr>
              <a:buSzPts val="1600"/>
              <a:buChar char="-"/>
            </a:pPr>
            <a:r>
              <a:rPr lang="en-GB" sz="1600">
                <a:solidFill>
                  <a:srgbClr val="000000"/>
                </a:solidFill>
              </a:rPr>
              <a:t>Twitter → misleading texts with real/misleading images</a:t>
            </a:r>
            <a:endParaRPr sz="1600">
              <a:solidFill>
                <a:srgbClr val="000000"/>
              </a:solidFill>
            </a:endParaRPr>
          </a:p>
          <a:p>
            <a:pPr indent="-330200" lvl="1" marL="914400" rtl="0" algn="l">
              <a:spcBef>
                <a:spcPts val="0"/>
              </a:spcBef>
              <a:spcAft>
                <a:spcPts val="0"/>
              </a:spcAft>
              <a:buClr>
                <a:srgbClr val="CC4125"/>
              </a:buClr>
              <a:buSzPts val="1600"/>
              <a:buChar char="-"/>
            </a:pPr>
            <a:r>
              <a:rPr lang="en-GB" sz="1600">
                <a:solidFill>
                  <a:srgbClr val="CC4125"/>
                </a:solidFill>
              </a:rPr>
              <a:t>Overfitting of the model</a:t>
            </a:r>
            <a:endParaRPr sz="1600">
              <a:solidFill>
                <a:srgbClr val="CC4125"/>
              </a:solidFill>
            </a:endParaRPr>
          </a:p>
          <a:p>
            <a:pPr indent="-330200" lvl="2" marL="1371600" rtl="0" algn="l">
              <a:spcBef>
                <a:spcPts val="0"/>
              </a:spcBef>
              <a:spcAft>
                <a:spcPts val="0"/>
              </a:spcAft>
              <a:buSzPts val="1600"/>
              <a:buChar char="-"/>
            </a:pPr>
            <a:r>
              <a:rPr lang="en-GB" sz="1600"/>
              <a:t>Although we have an early stopper for training (when loss &lt; 0.1)</a:t>
            </a:r>
            <a:endParaRPr sz="1600"/>
          </a:p>
          <a:p>
            <a:pPr indent="-330200" lvl="2" marL="1371600" rtl="0" algn="l">
              <a:spcBef>
                <a:spcPts val="0"/>
              </a:spcBef>
              <a:spcAft>
                <a:spcPts val="0"/>
              </a:spcAft>
              <a:buSzPts val="1600"/>
              <a:buChar char="-"/>
            </a:pPr>
            <a:r>
              <a:rPr lang="en-GB" sz="1600"/>
              <a:t>Dropout layers (p = 0.5)</a:t>
            </a:r>
            <a:endParaRPr sz="1600"/>
          </a:p>
        </p:txBody>
      </p:sp>
      <p:sp>
        <p:nvSpPr>
          <p:cNvPr id="585" name="Google Shape;585;p61"/>
          <p:cNvSpPr txBox="1"/>
          <p:nvPr/>
        </p:nvSpPr>
        <p:spPr>
          <a:xfrm>
            <a:off x="206675" y="4431675"/>
            <a:ext cx="964500" cy="505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Prepared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CHENG Tat Fan</a:t>
            </a:r>
            <a:endParaRPr sz="10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Features of fake news</a:t>
            </a:r>
            <a:endParaRPr/>
          </a:p>
        </p:txBody>
      </p:sp>
      <p:sp>
        <p:nvSpPr>
          <p:cNvPr id="180" name="Google Shape;180;p17"/>
          <p:cNvSpPr txBox="1"/>
          <p:nvPr>
            <p:ph idx="1" type="body"/>
          </p:nvPr>
        </p:nvSpPr>
        <p:spPr>
          <a:xfrm>
            <a:off x="482000" y="1800200"/>
            <a:ext cx="4593300" cy="1375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GB" sz="1900"/>
              <a:t>Tempered images</a:t>
            </a:r>
            <a:endParaRPr sz="1900"/>
          </a:p>
          <a:p>
            <a:pPr indent="-349250" lvl="0" marL="457200" rtl="0" algn="l">
              <a:spcBef>
                <a:spcPts val="0"/>
              </a:spcBef>
              <a:spcAft>
                <a:spcPts val="0"/>
              </a:spcAft>
              <a:buSzPts val="1900"/>
              <a:buChar char="●"/>
            </a:pPr>
            <a:r>
              <a:rPr lang="en-GB" sz="1900"/>
              <a:t>M</a:t>
            </a:r>
            <a:r>
              <a:rPr lang="en-GB" sz="1900"/>
              <a:t>isleading images</a:t>
            </a:r>
            <a:endParaRPr sz="1900"/>
          </a:p>
          <a:p>
            <a:pPr indent="-349250" lvl="0" marL="457200" rtl="0" algn="l">
              <a:spcBef>
                <a:spcPts val="0"/>
              </a:spcBef>
              <a:spcAft>
                <a:spcPts val="0"/>
              </a:spcAft>
              <a:buSzPts val="1900"/>
              <a:buChar char="●"/>
            </a:pPr>
            <a:r>
              <a:rPr lang="en-GB" sz="1900"/>
              <a:t>Real images but with misleading text</a:t>
            </a:r>
            <a:endParaRPr sz="1900"/>
          </a:p>
        </p:txBody>
      </p:sp>
      <p:sp>
        <p:nvSpPr>
          <p:cNvPr id="181" name="Google Shape;181;p17"/>
          <p:cNvSpPr txBox="1"/>
          <p:nvPr/>
        </p:nvSpPr>
        <p:spPr>
          <a:xfrm>
            <a:off x="206675" y="4431675"/>
            <a:ext cx="964500" cy="505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CHENG Tat Fan</a:t>
            </a:r>
            <a:endParaRPr sz="1000">
              <a:latin typeface="Calibri"/>
              <a:ea typeface="Calibri"/>
              <a:cs typeface="Calibri"/>
              <a:sym typeface="Calibri"/>
            </a:endParaRPr>
          </a:p>
        </p:txBody>
      </p:sp>
      <p:grpSp>
        <p:nvGrpSpPr>
          <p:cNvPr id="182" name="Google Shape;182;p17"/>
          <p:cNvGrpSpPr/>
          <p:nvPr/>
        </p:nvGrpSpPr>
        <p:grpSpPr>
          <a:xfrm>
            <a:off x="1124650" y="3375900"/>
            <a:ext cx="7591176" cy="1619025"/>
            <a:chOff x="1124650" y="3375900"/>
            <a:chExt cx="7591176" cy="1619025"/>
          </a:xfrm>
        </p:grpSpPr>
        <p:grpSp>
          <p:nvGrpSpPr>
            <p:cNvPr id="183" name="Google Shape;183;p17"/>
            <p:cNvGrpSpPr/>
            <p:nvPr/>
          </p:nvGrpSpPr>
          <p:grpSpPr>
            <a:xfrm>
              <a:off x="1124650" y="3375900"/>
              <a:ext cx="7591176" cy="1309400"/>
              <a:chOff x="419000" y="3422950"/>
              <a:chExt cx="7591176" cy="1309400"/>
            </a:xfrm>
          </p:grpSpPr>
          <p:pic>
            <p:nvPicPr>
              <p:cNvPr id="184" name="Google Shape;184;p17"/>
              <p:cNvPicPr preferRelativeResize="0"/>
              <p:nvPr/>
            </p:nvPicPr>
            <p:blipFill rotWithShape="1">
              <a:blip r:embed="rId3">
                <a:alphaModFix/>
              </a:blip>
              <a:srcRect b="57894" l="0" r="0" t="0"/>
              <a:stretch/>
            </p:blipFill>
            <p:spPr>
              <a:xfrm>
                <a:off x="419000" y="3489600"/>
                <a:ext cx="4964651" cy="1176101"/>
              </a:xfrm>
              <a:prstGeom prst="rect">
                <a:avLst/>
              </a:prstGeom>
              <a:noFill/>
              <a:ln>
                <a:noFill/>
              </a:ln>
            </p:spPr>
          </p:pic>
          <p:pic>
            <p:nvPicPr>
              <p:cNvPr id="185" name="Google Shape;185;p17"/>
              <p:cNvPicPr preferRelativeResize="0"/>
              <p:nvPr/>
            </p:nvPicPr>
            <p:blipFill rotWithShape="1">
              <a:blip r:embed="rId3">
                <a:alphaModFix/>
              </a:blip>
              <a:srcRect b="2536" l="23237" r="26855" t="50585"/>
              <a:stretch/>
            </p:blipFill>
            <p:spPr>
              <a:xfrm>
                <a:off x="5532500" y="3422950"/>
                <a:ext cx="2477675" cy="1309400"/>
              </a:xfrm>
              <a:prstGeom prst="rect">
                <a:avLst/>
              </a:prstGeom>
              <a:noFill/>
              <a:ln>
                <a:noFill/>
              </a:ln>
            </p:spPr>
          </p:pic>
          <p:pic>
            <p:nvPicPr>
              <p:cNvPr id="186" name="Google Shape;186;p17"/>
              <p:cNvPicPr preferRelativeResize="0"/>
              <p:nvPr/>
            </p:nvPicPr>
            <p:blipFill rotWithShape="1">
              <a:blip r:embed="rId3">
                <a:alphaModFix/>
              </a:blip>
              <a:srcRect b="49015" l="44332" r="45875" t="41852"/>
              <a:stretch/>
            </p:blipFill>
            <p:spPr>
              <a:xfrm>
                <a:off x="5432213" y="3883462"/>
                <a:ext cx="486125" cy="255087"/>
              </a:xfrm>
              <a:prstGeom prst="rect">
                <a:avLst/>
              </a:prstGeom>
              <a:noFill/>
              <a:ln>
                <a:noFill/>
              </a:ln>
            </p:spPr>
          </p:pic>
        </p:grpSp>
        <p:sp>
          <p:nvSpPr>
            <p:cNvPr id="187" name="Google Shape;187;p17"/>
            <p:cNvSpPr txBox="1"/>
            <p:nvPr/>
          </p:nvSpPr>
          <p:spPr>
            <a:xfrm>
              <a:off x="3884625" y="4526025"/>
              <a:ext cx="1820100" cy="46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700">
                  <a:solidFill>
                    <a:schemeClr val="dk2"/>
                  </a:solidFill>
                  <a:latin typeface="Calibri"/>
                  <a:ea typeface="Calibri"/>
                  <a:cs typeface="Calibri"/>
                  <a:sym typeface="Calibri"/>
                </a:rPr>
                <a:t>(Jindal et al. 2020)</a:t>
              </a:r>
              <a:endParaRPr/>
            </a:p>
          </p:txBody>
        </p:sp>
      </p:grpSp>
      <p:grpSp>
        <p:nvGrpSpPr>
          <p:cNvPr id="188" name="Google Shape;188;p17"/>
          <p:cNvGrpSpPr/>
          <p:nvPr/>
        </p:nvGrpSpPr>
        <p:grpSpPr>
          <a:xfrm>
            <a:off x="4738664" y="1210825"/>
            <a:ext cx="4160737" cy="1965175"/>
            <a:chOff x="4738664" y="1210825"/>
            <a:chExt cx="4160737" cy="1965175"/>
          </a:xfrm>
        </p:grpSpPr>
        <p:pic>
          <p:nvPicPr>
            <p:cNvPr id="189" name="Google Shape;189;p17"/>
            <p:cNvPicPr preferRelativeResize="0"/>
            <p:nvPr/>
          </p:nvPicPr>
          <p:blipFill>
            <a:blip r:embed="rId4">
              <a:alphaModFix/>
            </a:blip>
            <a:stretch>
              <a:fillRect/>
            </a:stretch>
          </p:blipFill>
          <p:spPr>
            <a:xfrm>
              <a:off x="4738664" y="1210825"/>
              <a:ext cx="4160737" cy="1541775"/>
            </a:xfrm>
            <a:prstGeom prst="rect">
              <a:avLst/>
            </a:prstGeom>
            <a:noFill/>
            <a:ln>
              <a:noFill/>
            </a:ln>
          </p:spPr>
        </p:pic>
        <p:sp>
          <p:nvSpPr>
            <p:cNvPr id="190" name="Google Shape;190;p17"/>
            <p:cNvSpPr txBox="1"/>
            <p:nvPr/>
          </p:nvSpPr>
          <p:spPr>
            <a:xfrm>
              <a:off x="6068925" y="2707100"/>
              <a:ext cx="1820100" cy="46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1700">
                  <a:solidFill>
                    <a:schemeClr val="dk2"/>
                  </a:solidFill>
                  <a:latin typeface="Calibri"/>
                  <a:ea typeface="Calibri"/>
                  <a:cs typeface="Calibri"/>
                  <a:sym typeface="Calibri"/>
                </a:rPr>
                <a:t>(Qi et al. 2019)</a:t>
              </a:r>
              <a:endParaRPr/>
            </a:p>
          </p:txBody>
        </p:sp>
      </p:grpSp>
      <p:sp>
        <p:nvSpPr>
          <p:cNvPr id="191" name="Google Shape;191;p1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5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2"/>
          <p:cNvSpPr txBox="1"/>
          <p:nvPr>
            <p:ph type="title"/>
          </p:nvPr>
        </p:nvSpPr>
        <p:spPr>
          <a:xfrm>
            <a:off x="591100" y="623075"/>
            <a:ext cx="8183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Training </a:t>
            </a:r>
            <a:r>
              <a:rPr lang="en-GB"/>
              <a:t>full MVNN on a completely new set</a:t>
            </a:r>
            <a:endParaRPr/>
          </a:p>
        </p:txBody>
      </p:sp>
      <p:sp>
        <p:nvSpPr>
          <p:cNvPr id="591" name="Google Shape;591;p6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92" name="Google Shape;592;p62"/>
          <p:cNvSpPr txBox="1"/>
          <p:nvPr>
            <p:ph idx="1" type="body"/>
          </p:nvPr>
        </p:nvSpPr>
        <p:spPr>
          <a:xfrm>
            <a:off x="221700" y="1425275"/>
            <a:ext cx="4350300" cy="2448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b="1" lang="en-GB" sz="1700"/>
              <a:t>Twitter image dataset (360 images)</a:t>
            </a:r>
            <a:endParaRPr b="1" sz="1700"/>
          </a:p>
          <a:p>
            <a:pPr indent="-336550" lvl="0" marL="457200" rtl="0" algn="l">
              <a:spcBef>
                <a:spcPts val="0"/>
              </a:spcBef>
              <a:spcAft>
                <a:spcPts val="0"/>
              </a:spcAft>
              <a:buSzPts val="1700"/>
              <a:buChar char="-"/>
            </a:pPr>
            <a:r>
              <a:rPr b="1" lang="en-GB" sz="1700"/>
              <a:t>The performance is decent</a:t>
            </a:r>
            <a:endParaRPr b="1" sz="1700"/>
          </a:p>
          <a:p>
            <a:pPr indent="0" lvl="0" marL="914400" rtl="0" algn="l">
              <a:spcBef>
                <a:spcPts val="1600"/>
              </a:spcBef>
              <a:spcAft>
                <a:spcPts val="1600"/>
              </a:spcAft>
              <a:buNone/>
            </a:pPr>
            <a:r>
              <a:t/>
            </a:r>
            <a:endParaRPr sz="1700"/>
          </a:p>
        </p:txBody>
      </p:sp>
      <p:sp>
        <p:nvSpPr>
          <p:cNvPr id="593" name="Google Shape;593;p62"/>
          <p:cNvSpPr txBox="1"/>
          <p:nvPr/>
        </p:nvSpPr>
        <p:spPr>
          <a:xfrm>
            <a:off x="206675" y="4431675"/>
            <a:ext cx="964500" cy="505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Prepared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Liu songyu</a:t>
            </a:r>
            <a:endParaRPr sz="1000">
              <a:latin typeface="Calibri"/>
              <a:ea typeface="Calibri"/>
              <a:cs typeface="Calibri"/>
              <a:sym typeface="Calibri"/>
            </a:endParaRPr>
          </a:p>
        </p:txBody>
      </p:sp>
      <p:pic>
        <p:nvPicPr>
          <p:cNvPr id="594" name="Google Shape;594;p62"/>
          <p:cNvPicPr preferRelativeResize="0"/>
          <p:nvPr/>
        </p:nvPicPr>
        <p:blipFill>
          <a:blip r:embed="rId3">
            <a:alphaModFix/>
          </a:blip>
          <a:stretch>
            <a:fillRect/>
          </a:stretch>
        </p:blipFill>
        <p:spPr>
          <a:xfrm>
            <a:off x="4320625" y="1425275"/>
            <a:ext cx="4618800" cy="34866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8"/>
          <p:cNvSpPr txBox="1"/>
          <p:nvPr>
            <p:ph type="title"/>
          </p:nvPr>
        </p:nvSpPr>
        <p:spPr>
          <a:xfrm>
            <a:off x="819150" y="862800"/>
            <a:ext cx="81210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real-world example</a:t>
            </a:r>
            <a:endParaRPr/>
          </a:p>
        </p:txBody>
      </p:sp>
      <p:sp>
        <p:nvSpPr>
          <p:cNvPr id="197" name="Google Shape;197;p18"/>
          <p:cNvSpPr txBox="1"/>
          <p:nvPr>
            <p:ph idx="1" type="body"/>
          </p:nvPr>
        </p:nvSpPr>
        <p:spPr>
          <a:xfrm>
            <a:off x="285975" y="1535950"/>
            <a:ext cx="4121400" cy="3064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GB" sz="2000"/>
              <a:t>About the Michigan voting map in </a:t>
            </a:r>
            <a:r>
              <a:rPr lang="en-GB" sz="2000"/>
              <a:t>US Election 2020</a:t>
            </a:r>
            <a:endParaRPr sz="2000"/>
          </a:p>
          <a:p>
            <a:pPr indent="-298450" lvl="1" marL="914400" rtl="0" algn="l">
              <a:spcBef>
                <a:spcPts val="0"/>
              </a:spcBef>
              <a:spcAft>
                <a:spcPts val="0"/>
              </a:spcAft>
              <a:buSzPts val="1100"/>
              <a:buChar char="○"/>
            </a:pPr>
            <a:r>
              <a:rPr lang="en-GB"/>
              <a:t>A sudden increase of 128k+ votes for Joe Biden, but none for President Trump.</a:t>
            </a:r>
            <a:endParaRPr/>
          </a:p>
          <a:p>
            <a:pPr indent="-298450" lvl="1" marL="914400" rtl="0" algn="l">
              <a:spcBef>
                <a:spcPts val="0"/>
              </a:spcBef>
              <a:spcAft>
                <a:spcPts val="0"/>
              </a:spcAft>
              <a:buSzPts val="1100"/>
              <a:buChar char="○"/>
            </a:pPr>
            <a:r>
              <a:rPr lang="en-GB"/>
              <a:t>It turns out to be an vote count updated after correcting a data entry error.</a:t>
            </a:r>
            <a:endParaRPr/>
          </a:p>
          <a:p>
            <a:pPr indent="-298450" lvl="1" marL="914400" rtl="0" algn="l">
              <a:spcBef>
                <a:spcPts val="0"/>
              </a:spcBef>
              <a:spcAft>
                <a:spcPts val="0"/>
              </a:spcAft>
              <a:buSzPts val="1100"/>
              <a:buChar char="○"/>
            </a:pPr>
            <a:r>
              <a:rPr lang="en-GB"/>
              <a:t>But the image was used to advocate a vote fraud in the election</a:t>
            </a:r>
            <a:endParaRPr/>
          </a:p>
          <a:p>
            <a:pPr indent="-298450" lvl="1" marL="914400" rtl="0" algn="l">
              <a:spcBef>
                <a:spcPts val="0"/>
              </a:spcBef>
              <a:spcAft>
                <a:spcPts val="0"/>
              </a:spcAft>
              <a:buSzPts val="1100"/>
              <a:buChar char="○"/>
            </a:pPr>
            <a:r>
              <a:rPr lang="en-GB"/>
              <a:t>It first appeared on a message board called “8kun” → Twitter and was retweeted by a conservative commentator.</a:t>
            </a:r>
            <a:endParaRPr/>
          </a:p>
          <a:p>
            <a:pPr indent="-298450" lvl="1" marL="914400" rtl="0" algn="l">
              <a:spcBef>
                <a:spcPts val="0"/>
              </a:spcBef>
              <a:spcAft>
                <a:spcPts val="0"/>
              </a:spcAft>
              <a:buSzPts val="1100"/>
              <a:buChar char="○"/>
            </a:pPr>
            <a:r>
              <a:rPr lang="en-GB"/>
              <a:t>The post went viral even after the original tweet was deleted.</a:t>
            </a:r>
            <a:endParaRPr/>
          </a:p>
        </p:txBody>
      </p:sp>
      <p:sp>
        <p:nvSpPr>
          <p:cNvPr id="198" name="Google Shape;198;p18"/>
          <p:cNvSpPr txBox="1"/>
          <p:nvPr/>
        </p:nvSpPr>
        <p:spPr>
          <a:xfrm>
            <a:off x="206675" y="4431675"/>
            <a:ext cx="9645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CHENG Tat Fan</a:t>
            </a:r>
            <a:endParaRPr sz="1000">
              <a:latin typeface="Calibri"/>
              <a:ea typeface="Calibri"/>
              <a:cs typeface="Calibri"/>
              <a:sym typeface="Calibri"/>
            </a:endParaRPr>
          </a:p>
        </p:txBody>
      </p:sp>
      <p:pic>
        <p:nvPicPr>
          <p:cNvPr id="199" name="Google Shape;199;p18"/>
          <p:cNvPicPr preferRelativeResize="0"/>
          <p:nvPr/>
        </p:nvPicPr>
        <p:blipFill>
          <a:blip r:embed="rId3">
            <a:alphaModFix/>
          </a:blip>
          <a:stretch>
            <a:fillRect/>
          </a:stretch>
        </p:blipFill>
        <p:spPr>
          <a:xfrm>
            <a:off x="5080900" y="904075"/>
            <a:ext cx="3859250" cy="1212550"/>
          </a:xfrm>
          <a:prstGeom prst="rect">
            <a:avLst/>
          </a:prstGeom>
          <a:noFill/>
          <a:ln>
            <a:noFill/>
          </a:ln>
        </p:spPr>
      </p:pic>
      <p:pic>
        <p:nvPicPr>
          <p:cNvPr id="200" name="Google Shape;200;p18"/>
          <p:cNvPicPr preferRelativeResize="0"/>
          <p:nvPr/>
        </p:nvPicPr>
        <p:blipFill rotWithShape="1">
          <a:blip r:embed="rId4">
            <a:alphaModFix/>
          </a:blip>
          <a:srcRect b="29368" l="16825" r="17194" t="0"/>
          <a:stretch/>
        </p:blipFill>
        <p:spPr>
          <a:xfrm>
            <a:off x="6639700" y="2116625"/>
            <a:ext cx="2300449" cy="1384726"/>
          </a:xfrm>
          <a:prstGeom prst="rect">
            <a:avLst/>
          </a:prstGeom>
          <a:noFill/>
          <a:ln>
            <a:noFill/>
          </a:ln>
        </p:spPr>
      </p:pic>
      <p:pic>
        <p:nvPicPr>
          <p:cNvPr id="201" name="Google Shape;201;p18"/>
          <p:cNvPicPr preferRelativeResize="0"/>
          <p:nvPr/>
        </p:nvPicPr>
        <p:blipFill>
          <a:blip r:embed="rId5">
            <a:alphaModFix/>
          </a:blip>
          <a:stretch>
            <a:fillRect/>
          </a:stretch>
        </p:blipFill>
        <p:spPr>
          <a:xfrm>
            <a:off x="4512816" y="2116625"/>
            <a:ext cx="2126885" cy="2448000"/>
          </a:xfrm>
          <a:prstGeom prst="rect">
            <a:avLst/>
          </a:prstGeom>
          <a:noFill/>
          <a:ln>
            <a:noFill/>
          </a:ln>
        </p:spPr>
      </p:pic>
      <p:sp>
        <p:nvSpPr>
          <p:cNvPr id="202" name="Google Shape;202;p18"/>
          <p:cNvSpPr txBox="1"/>
          <p:nvPr/>
        </p:nvSpPr>
        <p:spPr>
          <a:xfrm>
            <a:off x="5811450" y="4564625"/>
            <a:ext cx="3128700" cy="3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t>Sources: </a:t>
            </a:r>
            <a:r>
              <a:rPr lang="en-GB" sz="800" u="sng">
                <a:solidFill>
                  <a:schemeClr val="accent5"/>
                </a:solidFill>
                <a:hlinkClick r:id="rId6">
                  <a:extLst>
                    <a:ext uri="{A12FA001-AC4F-418D-AE19-62706E023703}">
                      <ahyp:hlinkClr val="tx"/>
                    </a:ext>
                  </a:extLst>
                </a:hlinkClick>
              </a:rPr>
              <a:t>https://www.bbc.com/news/election-us-2020-54838684</a:t>
            </a:r>
            <a:endParaRPr sz="800">
              <a:solidFill>
                <a:schemeClr val="dk1"/>
              </a:solidFill>
            </a:endParaRPr>
          </a:p>
          <a:p>
            <a:pPr indent="0" lvl="0" marL="0" rtl="0" algn="l">
              <a:spcBef>
                <a:spcPts val="0"/>
              </a:spcBef>
              <a:spcAft>
                <a:spcPts val="0"/>
              </a:spcAft>
              <a:buNone/>
            </a:pPr>
            <a:r>
              <a:rPr lang="en-GB" sz="800">
                <a:solidFill>
                  <a:schemeClr val="dk1"/>
                </a:solidFill>
              </a:rPr>
              <a:t>               </a:t>
            </a:r>
            <a:r>
              <a:rPr lang="en-GB" sz="800" u="sng">
                <a:solidFill>
                  <a:schemeClr val="accent5"/>
                </a:solidFill>
                <a:hlinkClick r:id="rId7">
                  <a:extLst>
                    <a:ext uri="{A12FA001-AC4F-418D-AE19-62706E023703}">
                      <ahyp:hlinkClr val="tx"/>
                    </a:ext>
                  </a:extLst>
                </a:hlinkClick>
              </a:rPr>
              <a:t>https://www.bbc.com/news/election-us-2020-54811410</a:t>
            </a:r>
            <a:endParaRPr sz="1200"/>
          </a:p>
        </p:txBody>
      </p:sp>
      <p:sp>
        <p:nvSpPr>
          <p:cNvPr id="203" name="Google Shape;203;p1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500"/>
                                        <p:tgtEl>
                                          <p:spTgt spid="20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500"/>
                                        <p:tgtEl>
                                          <p:spTgt spid="20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Previous work</a:t>
            </a:r>
            <a:endParaRPr/>
          </a:p>
        </p:txBody>
      </p:sp>
      <p:sp>
        <p:nvSpPr>
          <p:cNvPr id="209" name="Google Shape;209;p19"/>
          <p:cNvSpPr txBox="1"/>
          <p:nvPr>
            <p:ph idx="1" type="body"/>
          </p:nvPr>
        </p:nvSpPr>
        <p:spPr>
          <a:xfrm>
            <a:off x="819150" y="1521600"/>
            <a:ext cx="4677300" cy="2917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GB" sz="1700"/>
              <a:t>N</a:t>
            </a:r>
            <a:r>
              <a:rPr lang="en-GB" sz="1700"/>
              <a:t>atural language processing (kwon et al. 2013)</a:t>
            </a:r>
            <a:endParaRPr sz="1700"/>
          </a:p>
          <a:p>
            <a:pPr indent="-336550" lvl="1" marL="914400" rtl="0" algn="l">
              <a:spcBef>
                <a:spcPts val="0"/>
              </a:spcBef>
              <a:spcAft>
                <a:spcPts val="0"/>
              </a:spcAft>
              <a:buSzPts val="1700"/>
              <a:buChar char="○"/>
            </a:pPr>
            <a:r>
              <a:rPr lang="en-GB" sz="1700"/>
              <a:t>Eye-catching or </a:t>
            </a:r>
            <a:r>
              <a:rPr lang="en-GB" sz="1700"/>
              <a:t>negative </a:t>
            </a:r>
            <a:r>
              <a:rPr lang="en-GB" sz="1700"/>
              <a:t>words</a:t>
            </a:r>
            <a:endParaRPr sz="1700"/>
          </a:p>
          <a:p>
            <a:pPr indent="-336550" lvl="1" marL="914400" rtl="0" algn="l">
              <a:spcBef>
                <a:spcPts val="0"/>
              </a:spcBef>
              <a:spcAft>
                <a:spcPts val="0"/>
              </a:spcAft>
              <a:buSzPts val="1700"/>
              <a:buChar char="○"/>
            </a:pPr>
            <a:r>
              <a:rPr lang="en-GB" sz="1700"/>
              <a:t>Hard to mine the discriminative textual features (Jindal et al. 2020)</a:t>
            </a:r>
            <a:endParaRPr sz="1700"/>
          </a:p>
          <a:p>
            <a:pPr indent="-336550" lvl="0" marL="457200" rtl="0" algn="l">
              <a:spcBef>
                <a:spcPts val="0"/>
              </a:spcBef>
              <a:spcAft>
                <a:spcPts val="0"/>
              </a:spcAft>
              <a:buSzPts val="1700"/>
              <a:buChar char="●"/>
            </a:pPr>
            <a:r>
              <a:rPr lang="en-GB" sz="1700"/>
              <a:t>Relationship between</a:t>
            </a:r>
            <a:r>
              <a:rPr lang="en-GB" sz="1700"/>
              <a:t> the publisher, news and users (Shu et al. 2018)</a:t>
            </a:r>
            <a:endParaRPr sz="1700"/>
          </a:p>
        </p:txBody>
      </p:sp>
      <p:sp>
        <p:nvSpPr>
          <p:cNvPr id="210" name="Google Shape;210;p19"/>
          <p:cNvSpPr txBox="1"/>
          <p:nvPr/>
        </p:nvSpPr>
        <p:spPr>
          <a:xfrm>
            <a:off x="206675" y="4431675"/>
            <a:ext cx="9645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CHENG Tat Fan</a:t>
            </a:r>
            <a:endParaRPr sz="1000">
              <a:latin typeface="Calibri"/>
              <a:ea typeface="Calibri"/>
              <a:cs typeface="Calibri"/>
              <a:sym typeface="Calibri"/>
            </a:endParaRPr>
          </a:p>
        </p:txBody>
      </p:sp>
      <p:pic>
        <p:nvPicPr>
          <p:cNvPr id="211" name="Google Shape;211;p19"/>
          <p:cNvPicPr preferRelativeResize="0"/>
          <p:nvPr/>
        </p:nvPicPr>
        <p:blipFill>
          <a:blip r:embed="rId3">
            <a:alphaModFix/>
          </a:blip>
          <a:stretch>
            <a:fillRect/>
          </a:stretch>
        </p:blipFill>
        <p:spPr>
          <a:xfrm>
            <a:off x="5496450" y="442948"/>
            <a:ext cx="3245225" cy="1145575"/>
          </a:xfrm>
          <a:prstGeom prst="rect">
            <a:avLst/>
          </a:prstGeom>
          <a:noFill/>
          <a:ln>
            <a:noFill/>
          </a:ln>
        </p:spPr>
      </p:pic>
      <p:sp>
        <p:nvSpPr>
          <p:cNvPr id="212" name="Google Shape;212;p19"/>
          <p:cNvSpPr txBox="1"/>
          <p:nvPr/>
        </p:nvSpPr>
        <p:spPr>
          <a:xfrm>
            <a:off x="6396500" y="1495650"/>
            <a:ext cx="1820100" cy="46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700">
                <a:solidFill>
                  <a:schemeClr val="dk2"/>
                </a:solidFill>
                <a:latin typeface="Calibri"/>
                <a:ea typeface="Calibri"/>
                <a:cs typeface="Calibri"/>
                <a:sym typeface="Calibri"/>
              </a:rPr>
              <a:t>(Jindal et al. 2020)</a:t>
            </a:r>
            <a:endParaRPr/>
          </a:p>
        </p:txBody>
      </p:sp>
      <p:sp>
        <p:nvSpPr>
          <p:cNvPr id="213" name="Google Shape;213;p1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14" name="Google Shape;214;p19"/>
          <p:cNvPicPr preferRelativeResize="0"/>
          <p:nvPr/>
        </p:nvPicPr>
        <p:blipFill>
          <a:blip r:embed="rId4">
            <a:alphaModFix/>
          </a:blip>
          <a:stretch>
            <a:fillRect/>
          </a:stretch>
        </p:blipFill>
        <p:spPr>
          <a:xfrm>
            <a:off x="5889746" y="2019075"/>
            <a:ext cx="2696526" cy="2524612"/>
          </a:xfrm>
          <a:prstGeom prst="rect">
            <a:avLst/>
          </a:prstGeom>
          <a:noFill/>
          <a:ln>
            <a:noFill/>
          </a:ln>
        </p:spPr>
      </p:pic>
      <p:sp>
        <p:nvSpPr>
          <p:cNvPr id="215" name="Google Shape;215;p19"/>
          <p:cNvSpPr txBox="1"/>
          <p:nvPr/>
        </p:nvSpPr>
        <p:spPr>
          <a:xfrm>
            <a:off x="6504750" y="4431675"/>
            <a:ext cx="1820100" cy="46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700">
                <a:solidFill>
                  <a:schemeClr val="dk2"/>
                </a:solidFill>
                <a:latin typeface="Calibri"/>
                <a:ea typeface="Calibri"/>
                <a:cs typeface="Calibri"/>
                <a:sym typeface="Calibri"/>
              </a:rPr>
              <a:t>(Shu et al. 2018)</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Previous work</a:t>
            </a:r>
            <a:endParaRPr/>
          </a:p>
        </p:txBody>
      </p:sp>
      <p:sp>
        <p:nvSpPr>
          <p:cNvPr id="221" name="Google Shape;221;p20"/>
          <p:cNvSpPr txBox="1"/>
          <p:nvPr>
            <p:ph idx="1" type="body"/>
          </p:nvPr>
        </p:nvSpPr>
        <p:spPr>
          <a:xfrm>
            <a:off x="819150" y="1521600"/>
            <a:ext cx="4677300" cy="2917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GB" sz="1700"/>
              <a:t>RNN with an attention mechanism (att-RNN)</a:t>
            </a:r>
            <a:r>
              <a:rPr lang="en-GB" sz="1700"/>
              <a:t> (Jin et al. 2017)</a:t>
            </a:r>
            <a:endParaRPr sz="1700"/>
          </a:p>
          <a:p>
            <a:pPr indent="-336550" lvl="1" marL="914400" rtl="0" algn="l">
              <a:spcBef>
                <a:spcPts val="0"/>
              </a:spcBef>
              <a:spcAft>
                <a:spcPts val="0"/>
              </a:spcAft>
              <a:buSzPts val="1700"/>
              <a:buChar char="○"/>
            </a:pPr>
            <a:r>
              <a:rPr lang="en-GB" sz="1700"/>
              <a:t>Fusion of the image, textual and social context features extracted by VGG and LSTM</a:t>
            </a:r>
            <a:endParaRPr sz="1700"/>
          </a:p>
          <a:p>
            <a:pPr indent="-336550" lvl="1" marL="914400" rtl="0" algn="l">
              <a:spcBef>
                <a:spcPts val="0"/>
              </a:spcBef>
              <a:spcAft>
                <a:spcPts val="0"/>
              </a:spcAft>
              <a:buSzPts val="1700"/>
              <a:buChar char="○"/>
            </a:pPr>
            <a:r>
              <a:rPr b="1" lang="en-GB" sz="1700"/>
              <a:t>78.8%</a:t>
            </a:r>
            <a:r>
              <a:rPr lang="en-GB" sz="1700"/>
              <a:t> accuracy</a:t>
            </a:r>
            <a:endParaRPr sz="1700"/>
          </a:p>
        </p:txBody>
      </p:sp>
      <p:sp>
        <p:nvSpPr>
          <p:cNvPr id="222" name="Google Shape;222;p20"/>
          <p:cNvSpPr txBox="1"/>
          <p:nvPr/>
        </p:nvSpPr>
        <p:spPr>
          <a:xfrm>
            <a:off x="206675" y="4431675"/>
            <a:ext cx="9645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CHENG Tat Fan</a:t>
            </a:r>
            <a:endParaRPr sz="1000">
              <a:latin typeface="Calibri"/>
              <a:ea typeface="Calibri"/>
              <a:cs typeface="Calibri"/>
              <a:sym typeface="Calibri"/>
            </a:endParaRPr>
          </a:p>
        </p:txBody>
      </p:sp>
      <p:pic>
        <p:nvPicPr>
          <p:cNvPr id="223" name="Google Shape;223;p20"/>
          <p:cNvPicPr preferRelativeResize="0"/>
          <p:nvPr/>
        </p:nvPicPr>
        <p:blipFill>
          <a:blip r:embed="rId3">
            <a:alphaModFix/>
          </a:blip>
          <a:stretch>
            <a:fillRect/>
          </a:stretch>
        </p:blipFill>
        <p:spPr>
          <a:xfrm>
            <a:off x="1386350" y="3130275"/>
            <a:ext cx="5963999" cy="1806600"/>
          </a:xfrm>
          <a:prstGeom prst="rect">
            <a:avLst/>
          </a:prstGeom>
          <a:noFill/>
          <a:ln>
            <a:noFill/>
          </a:ln>
        </p:spPr>
      </p:pic>
      <p:pic>
        <p:nvPicPr>
          <p:cNvPr id="224" name="Google Shape;224;p20"/>
          <p:cNvPicPr preferRelativeResize="0"/>
          <p:nvPr/>
        </p:nvPicPr>
        <p:blipFill>
          <a:blip r:embed="rId4">
            <a:alphaModFix/>
          </a:blip>
          <a:stretch>
            <a:fillRect/>
          </a:stretch>
        </p:blipFill>
        <p:spPr>
          <a:xfrm>
            <a:off x="5539075" y="1100275"/>
            <a:ext cx="3342751" cy="2127541"/>
          </a:xfrm>
          <a:prstGeom prst="rect">
            <a:avLst/>
          </a:prstGeom>
          <a:noFill/>
          <a:ln>
            <a:noFill/>
          </a:ln>
        </p:spPr>
      </p:pic>
      <p:sp>
        <p:nvSpPr>
          <p:cNvPr id="225" name="Google Shape;225;p20"/>
          <p:cNvSpPr txBox="1"/>
          <p:nvPr/>
        </p:nvSpPr>
        <p:spPr>
          <a:xfrm>
            <a:off x="6392625" y="3130275"/>
            <a:ext cx="2041200" cy="43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1700">
                <a:solidFill>
                  <a:schemeClr val="dk2"/>
                </a:solidFill>
                <a:latin typeface="Calibri"/>
                <a:ea typeface="Calibri"/>
                <a:cs typeface="Calibri"/>
                <a:sym typeface="Calibri"/>
              </a:rPr>
              <a:t>(Jin et al. 2017)</a:t>
            </a:r>
            <a:endParaRPr/>
          </a:p>
        </p:txBody>
      </p:sp>
      <p:sp>
        <p:nvSpPr>
          <p:cNvPr id="226" name="Google Shape;226;p2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Previous work</a:t>
            </a:r>
            <a:endParaRPr/>
          </a:p>
        </p:txBody>
      </p:sp>
      <p:sp>
        <p:nvSpPr>
          <p:cNvPr id="232" name="Google Shape;232;p21"/>
          <p:cNvSpPr txBox="1"/>
          <p:nvPr>
            <p:ph idx="1" type="body"/>
          </p:nvPr>
        </p:nvSpPr>
        <p:spPr>
          <a:xfrm>
            <a:off x="263300" y="1521600"/>
            <a:ext cx="4954200" cy="2917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GB" sz="1700"/>
              <a:t>Multi-domain Visual Neural Network</a:t>
            </a:r>
            <a:r>
              <a:rPr lang="en-GB" sz="1700"/>
              <a:t> (Qi et al. 2019) </a:t>
            </a:r>
            <a:endParaRPr sz="1700"/>
          </a:p>
          <a:p>
            <a:pPr indent="-336550" lvl="1" marL="914400" rtl="0" algn="l">
              <a:spcBef>
                <a:spcPts val="0"/>
              </a:spcBef>
              <a:spcAft>
                <a:spcPts val="0"/>
              </a:spcAft>
              <a:buSzPts val="1700"/>
              <a:buChar char="○"/>
            </a:pPr>
            <a:r>
              <a:rPr lang="en-GB" sz="1700"/>
              <a:t>CNN &amp; GRU to mine </a:t>
            </a:r>
            <a:r>
              <a:rPr lang="en-GB" sz="1700"/>
              <a:t>i</a:t>
            </a:r>
            <a:r>
              <a:rPr lang="en-GB" sz="1700"/>
              <a:t>mage features </a:t>
            </a:r>
            <a:r>
              <a:rPr lang="en-GB" sz="1700"/>
              <a:t>in </a:t>
            </a:r>
            <a:endParaRPr sz="1700"/>
          </a:p>
          <a:p>
            <a:pPr indent="-336550" lvl="2" marL="1371600" rtl="0" algn="l">
              <a:spcBef>
                <a:spcPts val="0"/>
              </a:spcBef>
              <a:spcAft>
                <a:spcPts val="0"/>
              </a:spcAft>
              <a:buSzPts val="1700"/>
              <a:buChar char="■"/>
            </a:pPr>
            <a:r>
              <a:rPr lang="en-GB" sz="1700"/>
              <a:t>frequency domain (re-compression/low image quality)</a:t>
            </a:r>
            <a:endParaRPr sz="1700"/>
          </a:p>
          <a:p>
            <a:pPr indent="-336550" lvl="2" marL="1371600" rtl="0" algn="l">
              <a:spcBef>
                <a:spcPts val="0"/>
              </a:spcBef>
              <a:spcAft>
                <a:spcPts val="0"/>
              </a:spcAft>
              <a:buSzPts val="1700"/>
              <a:buChar char="■"/>
            </a:pPr>
            <a:r>
              <a:rPr lang="en-GB" sz="1700"/>
              <a:t>pixel domain (emotional/eye-catching)</a:t>
            </a:r>
            <a:endParaRPr sz="1700"/>
          </a:p>
          <a:p>
            <a:pPr indent="-336550" lvl="1" marL="914400" rtl="0" algn="l">
              <a:spcBef>
                <a:spcPts val="0"/>
              </a:spcBef>
              <a:spcAft>
                <a:spcPts val="0"/>
              </a:spcAft>
              <a:buSzPts val="1700"/>
              <a:buChar char="○"/>
            </a:pPr>
            <a:r>
              <a:rPr b="1" lang="en-GB" sz="1700"/>
              <a:t>84.6%</a:t>
            </a:r>
            <a:r>
              <a:rPr lang="en-GB" sz="1700"/>
              <a:t> accuracy (on the same datasets as Jin et al. 2017)</a:t>
            </a:r>
            <a:endParaRPr sz="1700"/>
          </a:p>
          <a:p>
            <a:pPr indent="-336550" lvl="1" marL="914400" rtl="0" algn="l">
              <a:spcBef>
                <a:spcPts val="0"/>
              </a:spcBef>
              <a:spcAft>
                <a:spcPts val="0"/>
              </a:spcAft>
              <a:buClr>
                <a:srgbClr val="980000"/>
              </a:buClr>
              <a:buSzPts val="1700"/>
              <a:buChar char="○"/>
            </a:pPr>
            <a:r>
              <a:rPr b="1" lang="en-GB" sz="1700">
                <a:solidFill>
                  <a:srgbClr val="980000"/>
                </a:solidFill>
              </a:rPr>
              <a:t>This</a:t>
            </a:r>
            <a:r>
              <a:rPr b="1" lang="en-GB" sz="1700">
                <a:solidFill>
                  <a:srgbClr val="980000"/>
                </a:solidFill>
              </a:rPr>
              <a:t> MVNN model is implemented in our project. </a:t>
            </a:r>
            <a:endParaRPr b="1" sz="1700">
              <a:solidFill>
                <a:srgbClr val="980000"/>
              </a:solidFill>
            </a:endParaRPr>
          </a:p>
        </p:txBody>
      </p:sp>
      <p:sp>
        <p:nvSpPr>
          <p:cNvPr id="233" name="Google Shape;233;p21"/>
          <p:cNvSpPr txBox="1"/>
          <p:nvPr/>
        </p:nvSpPr>
        <p:spPr>
          <a:xfrm>
            <a:off x="206675" y="4431675"/>
            <a:ext cx="9645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Presented by</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LIU Songyu</a:t>
            </a:r>
            <a:endParaRPr sz="1000">
              <a:latin typeface="Calibri"/>
              <a:ea typeface="Calibri"/>
              <a:cs typeface="Calibri"/>
              <a:sym typeface="Calibri"/>
            </a:endParaRPr>
          </a:p>
        </p:txBody>
      </p:sp>
      <p:pic>
        <p:nvPicPr>
          <p:cNvPr id="234" name="Google Shape;234;p21"/>
          <p:cNvPicPr preferRelativeResize="0"/>
          <p:nvPr/>
        </p:nvPicPr>
        <p:blipFill rotWithShape="1">
          <a:blip r:embed="rId3">
            <a:alphaModFix/>
          </a:blip>
          <a:srcRect b="0" l="3993" r="0" t="0"/>
          <a:stretch/>
        </p:blipFill>
        <p:spPr>
          <a:xfrm>
            <a:off x="5197849" y="3309275"/>
            <a:ext cx="3694575" cy="1458375"/>
          </a:xfrm>
          <a:prstGeom prst="rect">
            <a:avLst/>
          </a:prstGeom>
          <a:noFill/>
          <a:ln>
            <a:noFill/>
          </a:ln>
        </p:spPr>
      </p:pic>
      <p:pic>
        <p:nvPicPr>
          <p:cNvPr id="235" name="Google Shape;235;p21"/>
          <p:cNvPicPr preferRelativeResize="0"/>
          <p:nvPr/>
        </p:nvPicPr>
        <p:blipFill>
          <a:blip r:embed="rId4">
            <a:alphaModFix/>
          </a:blip>
          <a:stretch>
            <a:fillRect/>
          </a:stretch>
        </p:blipFill>
        <p:spPr>
          <a:xfrm>
            <a:off x="5454123" y="1231500"/>
            <a:ext cx="3369127" cy="1792425"/>
          </a:xfrm>
          <a:prstGeom prst="rect">
            <a:avLst/>
          </a:prstGeom>
          <a:noFill/>
          <a:ln>
            <a:noFill/>
          </a:ln>
        </p:spPr>
      </p:pic>
      <p:sp>
        <p:nvSpPr>
          <p:cNvPr id="236" name="Google Shape;236;p21"/>
          <p:cNvSpPr txBox="1"/>
          <p:nvPr/>
        </p:nvSpPr>
        <p:spPr>
          <a:xfrm>
            <a:off x="6341625" y="2947725"/>
            <a:ext cx="2041200" cy="43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1700">
                <a:solidFill>
                  <a:schemeClr val="dk2"/>
                </a:solidFill>
                <a:latin typeface="Calibri"/>
                <a:ea typeface="Calibri"/>
                <a:cs typeface="Calibri"/>
                <a:sym typeface="Calibri"/>
              </a:rPr>
              <a:t>(Qi et al. 2019)</a:t>
            </a:r>
            <a:endParaRPr/>
          </a:p>
        </p:txBody>
      </p:sp>
      <p:sp>
        <p:nvSpPr>
          <p:cNvPr id="237" name="Google Shape;237;p2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